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86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CABCC49-C7B1-4755-916E-8225072E651A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A068F746-4FBB-44C3-B49E-C5273B3916C2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endParaRPr lang="tr-TR" dirty="0">
            <a:latin typeface="Monotype Corsiva" pitchFamily="66" charset="0"/>
          </a:endParaRPr>
        </a:p>
      </dgm:t>
    </dgm:pt>
    <dgm:pt modelId="{475D2327-3C0B-477C-874F-5BB9E6926EEF}" type="parTrans" cxnId="{D0D72D1E-2429-42B7-8AD2-EBEC4C4694F2}">
      <dgm:prSet/>
      <dgm:spPr/>
      <dgm:t>
        <a:bodyPr/>
        <a:lstStyle/>
        <a:p>
          <a:endParaRPr lang="tr-TR"/>
        </a:p>
      </dgm:t>
    </dgm:pt>
    <dgm:pt modelId="{7F94B25A-8D59-46A4-894E-93FC30F81906}" type="sibTrans" cxnId="{D0D72D1E-2429-42B7-8AD2-EBEC4C4694F2}">
      <dgm:prSet/>
      <dgm:spPr/>
      <dgm:t>
        <a:bodyPr/>
        <a:lstStyle/>
        <a:p>
          <a:endParaRPr lang="tr-TR"/>
        </a:p>
      </dgm:t>
    </dgm:pt>
    <dgm:pt modelId="{6F6F2A7F-7F77-458E-80E7-0EBD079FE584}">
      <dgm:prSet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tr-TR" sz="18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ÖZEL</a:t>
          </a:r>
          <a:r>
            <a:rPr lang="tr-TR" sz="28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                    MANAVGAT          </a:t>
          </a:r>
          <a:r>
            <a:rPr lang="tr-TR" sz="3200" b="1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SINAV                   ORTA OKULU</a:t>
          </a:r>
          <a:endParaRPr lang="tr-TR" sz="2800" b="1" dirty="0">
            <a:latin typeface="Britannic Bold" panose="020B0903060703020204" pitchFamily="34" charset="0"/>
            <a:cs typeface="Angsana New" panose="02020603050405020304" pitchFamily="18" charset="-34"/>
          </a:endParaRPr>
        </a:p>
      </dgm:t>
    </dgm:pt>
    <dgm:pt modelId="{D0DAB796-680C-46CC-8F6A-0235765F218B}" type="parTrans" cxnId="{93033789-DC79-42F3-9E2D-255639CE801A}">
      <dgm:prSet/>
      <dgm:spPr/>
      <dgm:t>
        <a:bodyPr/>
        <a:lstStyle/>
        <a:p>
          <a:endParaRPr lang="tr-TR"/>
        </a:p>
      </dgm:t>
    </dgm:pt>
    <dgm:pt modelId="{F2AB73B2-27F7-40D5-853C-D790E739E2C0}" type="sibTrans" cxnId="{93033789-DC79-42F3-9E2D-255639CE801A}">
      <dgm:prSet/>
      <dgm:spPr/>
      <dgm:t>
        <a:bodyPr/>
        <a:lstStyle/>
        <a:p>
          <a:endParaRPr lang="tr-TR"/>
        </a:p>
      </dgm:t>
    </dgm:pt>
    <dgm:pt modelId="{0E9A8AB7-8A59-404C-9CB4-B52B3EF34ACA}" type="pres">
      <dgm:prSet presAssocID="{3CABCC49-C7B1-4755-916E-8225072E651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7069D2C7-D572-499D-AC01-DB96924F3FF1}" type="pres">
      <dgm:prSet presAssocID="{A068F746-4FBB-44C3-B49E-C5273B3916C2}" presName="hierRoot1" presStyleCnt="0">
        <dgm:presLayoutVars>
          <dgm:hierBranch val="init"/>
        </dgm:presLayoutVars>
      </dgm:prSet>
      <dgm:spPr/>
    </dgm:pt>
    <dgm:pt modelId="{062B137F-7D41-4DEF-A1AC-4B9B944DBEDA}" type="pres">
      <dgm:prSet presAssocID="{A068F746-4FBB-44C3-B49E-C5273B3916C2}" presName="rootComposite1" presStyleCnt="0"/>
      <dgm:spPr/>
    </dgm:pt>
    <dgm:pt modelId="{D1B678F3-D789-4FB2-8904-0815A30A9F2A}" type="pres">
      <dgm:prSet presAssocID="{A068F746-4FBB-44C3-B49E-C5273B3916C2}" presName="rootText1" presStyleLbl="node0" presStyleIdx="0" presStyleCnt="2" custLinFactNeighborX="-7452" custLinFactNeighborY="501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034C2ED5-649A-40B8-ACEE-F8EFF5F7AFF6}" type="pres">
      <dgm:prSet presAssocID="{A068F746-4FBB-44C3-B49E-C5273B3916C2}" presName="rootConnector1" presStyleLbl="node1" presStyleIdx="0" presStyleCnt="0"/>
      <dgm:spPr/>
      <dgm:t>
        <a:bodyPr/>
        <a:lstStyle/>
        <a:p>
          <a:endParaRPr lang="tr-TR"/>
        </a:p>
      </dgm:t>
    </dgm:pt>
    <dgm:pt modelId="{E9F5E579-40F1-4365-9C31-C2C1A2A9F365}" type="pres">
      <dgm:prSet presAssocID="{A068F746-4FBB-44C3-B49E-C5273B3916C2}" presName="hierChild2" presStyleCnt="0"/>
      <dgm:spPr/>
    </dgm:pt>
    <dgm:pt modelId="{183966F6-48F0-43C9-91A6-66DD9BB9685C}" type="pres">
      <dgm:prSet presAssocID="{A068F746-4FBB-44C3-B49E-C5273B3916C2}" presName="hierChild3" presStyleCnt="0"/>
      <dgm:spPr/>
    </dgm:pt>
    <dgm:pt modelId="{915FE87E-D4D6-4113-82A0-D8C7CF09C3D8}" type="pres">
      <dgm:prSet presAssocID="{6F6F2A7F-7F77-458E-80E7-0EBD079FE584}" presName="hierRoot1" presStyleCnt="0">
        <dgm:presLayoutVars>
          <dgm:hierBranch val="init"/>
        </dgm:presLayoutVars>
      </dgm:prSet>
      <dgm:spPr/>
    </dgm:pt>
    <dgm:pt modelId="{0A9E8AD3-F01F-4C27-A707-0C200FA95508}" type="pres">
      <dgm:prSet presAssocID="{6F6F2A7F-7F77-458E-80E7-0EBD079FE584}" presName="rootComposite1" presStyleCnt="0"/>
      <dgm:spPr/>
    </dgm:pt>
    <dgm:pt modelId="{4EE0A77B-57FF-4133-AFC6-82D627DFD699}" type="pres">
      <dgm:prSet presAssocID="{6F6F2A7F-7F77-458E-80E7-0EBD079FE584}" presName="rootText1" presStyleLbl="node0" presStyleIdx="1" presStyleCnt="2" custScaleX="118432" custScaleY="148566" custLinFactNeighborX="13317" custLinFactNeighborY="-109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BE6B13-766E-41CC-AC00-7613939EBD6E}" type="pres">
      <dgm:prSet presAssocID="{6F6F2A7F-7F77-458E-80E7-0EBD079FE584}" presName="rootConnector1" presStyleLbl="node1" presStyleIdx="0" presStyleCnt="0"/>
      <dgm:spPr/>
      <dgm:t>
        <a:bodyPr/>
        <a:lstStyle/>
        <a:p>
          <a:endParaRPr lang="tr-TR"/>
        </a:p>
      </dgm:t>
    </dgm:pt>
    <dgm:pt modelId="{B814A307-CBD9-489E-A1AD-F4F079557F5A}" type="pres">
      <dgm:prSet presAssocID="{6F6F2A7F-7F77-458E-80E7-0EBD079FE584}" presName="hierChild2" presStyleCnt="0"/>
      <dgm:spPr/>
    </dgm:pt>
    <dgm:pt modelId="{44028774-058A-4D27-A7F0-80F803DD21B5}" type="pres">
      <dgm:prSet presAssocID="{6F6F2A7F-7F77-458E-80E7-0EBD079FE584}" presName="hierChild3" presStyleCnt="0"/>
      <dgm:spPr/>
    </dgm:pt>
  </dgm:ptLst>
  <dgm:cxnLst>
    <dgm:cxn modelId="{5462C2B9-7593-48FA-9930-4E3F85700A5C}" type="presOf" srcId="{A068F746-4FBB-44C3-B49E-C5273B3916C2}" destId="{D1B678F3-D789-4FB2-8904-0815A30A9F2A}" srcOrd="0" destOrd="0" presId="urn:microsoft.com/office/officeart/2005/8/layout/orgChart1"/>
    <dgm:cxn modelId="{D0D72D1E-2429-42B7-8AD2-EBEC4C4694F2}" srcId="{3CABCC49-C7B1-4755-916E-8225072E651A}" destId="{A068F746-4FBB-44C3-B49E-C5273B3916C2}" srcOrd="0" destOrd="0" parTransId="{475D2327-3C0B-477C-874F-5BB9E6926EEF}" sibTransId="{7F94B25A-8D59-46A4-894E-93FC30F81906}"/>
    <dgm:cxn modelId="{7F42A8F7-D967-485B-A276-EAA7E1A4B5B7}" type="presOf" srcId="{3CABCC49-C7B1-4755-916E-8225072E651A}" destId="{0E9A8AB7-8A59-404C-9CB4-B52B3EF34ACA}" srcOrd="0" destOrd="0" presId="urn:microsoft.com/office/officeart/2005/8/layout/orgChart1"/>
    <dgm:cxn modelId="{544B7749-0903-428F-8422-CDDFA40D31F8}" type="presOf" srcId="{A068F746-4FBB-44C3-B49E-C5273B3916C2}" destId="{034C2ED5-649A-40B8-ACEE-F8EFF5F7AFF6}" srcOrd="1" destOrd="0" presId="urn:microsoft.com/office/officeart/2005/8/layout/orgChart1"/>
    <dgm:cxn modelId="{7C9159E1-B94C-4C74-9043-DA23CDCCAD8E}" type="presOf" srcId="{6F6F2A7F-7F77-458E-80E7-0EBD079FE584}" destId="{4EE0A77B-57FF-4133-AFC6-82D627DFD699}" srcOrd="0" destOrd="0" presId="urn:microsoft.com/office/officeart/2005/8/layout/orgChart1"/>
    <dgm:cxn modelId="{93033789-DC79-42F3-9E2D-255639CE801A}" srcId="{3CABCC49-C7B1-4755-916E-8225072E651A}" destId="{6F6F2A7F-7F77-458E-80E7-0EBD079FE584}" srcOrd="1" destOrd="0" parTransId="{D0DAB796-680C-46CC-8F6A-0235765F218B}" sibTransId="{F2AB73B2-27F7-40D5-853C-D790E739E2C0}"/>
    <dgm:cxn modelId="{E722E0BC-BA88-4252-BAFC-0DF8C6EAC402}" type="presOf" srcId="{6F6F2A7F-7F77-458E-80E7-0EBD079FE584}" destId="{E5BE6B13-766E-41CC-AC00-7613939EBD6E}" srcOrd="1" destOrd="0" presId="urn:microsoft.com/office/officeart/2005/8/layout/orgChart1"/>
    <dgm:cxn modelId="{CFDAD0BC-B23E-40CA-919E-9CE0B523B7E5}" type="presParOf" srcId="{0E9A8AB7-8A59-404C-9CB4-B52B3EF34ACA}" destId="{7069D2C7-D572-499D-AC01-DB96924F3FF1}" srcOrd="0" destOrd="0" presId="urn:microsoft.com/office/officeart/2005/8/layout/orgChart1"/>
    <dgm:cxn modelId="{F0AE97D4-05CB-4548-85F8-71C05FBA34DA}" type="presParOf" srcId="{7069D2C7-D572-499D-AC01-DB96924F3FF1}" destId="{062B137F-7D41-4DEF-A1AC-4B9B944DBEDA}" srcOrd="0" destOrd="0" presId="urn:microsoft.com/office/officeart/2005/8/layout/orgChart1"/>
    <dgm:cxn modelId="{48D57AF8-6544-48A2-8D57-ADF3D36A0B45}" type="presParOf" srcId="{062B137F-7D41-4DEF-A1AC-4B9B944DBEDA}" destId="{D1B678F3-D789-4FB2-8904-0815A30A9F2A}" srcOrd="0" destOrd="0" presId="urn:microsoft.com/office/officeart/2005/8/layout/orgChart1"/>
    <dgm:cxn modelId="{62E79D93-13FD-4632-8FFB-CD438A4C45FF}" type="presParOf" srcId="{062B137F-7D41-4DEF-A1AC-4B9B944DBEDA}" destId="{034C2ED5-649A-40B8-ACEE-F8EFF5F7AFF6}" srcOrd="1" destOrd="0" presId="urn:microsoft.com/office/officeart/2005/8/layout/orgChart1"/>
    <dgm:cxn modelId="{73649A13-4C20-4353-8DC2-0ED672CC5EAD}" type="presParOf" srcId="{7069D2C7-D572-499D-AC01-DB96924F3FF1}" destId="{E9F5E579-40F1-4365-9C31-C2C1A2A9F365}" srcOrd="1" destOrd="0" presId="urn:microsoft.com/office/officeart/2005/8/layout/orgChart1"/>
    <dgm:cxn modelId="{05C25DB1-1F5F-4141-818E-D73E596D49C0}" type="presParOf" srcId="{7069D2C7-D572-499D-AC01-DB96924F3FF1}" destId="{183966F6-48F0-43C9-91A6-66DD9BB9685C}" srcOrd="2" destOrd="0" presId="urn:microsoft.com/office/officeart/2005/8/layout/orgChart1"/>
    <dgm:cxn modelId="{71F0AB09-A334-47F8-AEA7-72FCE12812CB}" type="presParOf" srcId="{0E9A8AB7-8A59-404C-9CB4-B52B3EF34ACA}" destId="{915FE87E-D4D6-4113-82A0-D8C7CF09C3D8}" srcOrd="1" destOrd="0" presId="urn:microsoft.com/office/officeart/2005/8/layout/orgChart1"/>
    <dgm:cxn modelId="{79D9ADC7-19AF-48D3-B438-7E6860031959}" type="presParOf" srcId="{915FE87E-D4D6-4113-82A0-D8C7CF09C3D8}" destId="{0A9E8AD3-F01F-4C27-A707-0C200FA95508}" srcOrd="0" destOrd="0" presId="urn:microsoft.com/office/officeart/2005/8/layout/orgChart1"/>
    <dgm:cxn modelId="{8F2CEA22-79B4-448F-8043-82175B0D641F}" type="presParOf" srcId="{0A9E8AD3-F01F-4C27-A707-0C200FA95508}" destId="{4EE0A77B-57FF-4133-AFC6-82D627DFD699}" srcOrd="0" destOrd="0" presId="urn:microsoft.com/office/officeart/2005/8/layout/orgChart1"/>
    <dgm:cxn modelId="{A65FDE0A-950E-4B6B-8D5C-E29B373A424E}" type="presParOf" srcId="{0A9E8AD3-F01F-4C27-A707-0C200FA95508}" destId="{E5BE6B13-766E-41CC-AC00-7613939EBD6E}" srcOrd="1" destOrd="0" presId="urn:microsoft.com/office/officeart/2005/8/layout/orgChart1"/>
    <dgm:cxn modelId="{B96384F1-6508-437F-8F85-3423415B36E5}" type="presParOf" srcId="{915FE87E-D4D6-4113-82A0-D8C7CF09C3D8}" destId="{B814A307-CBD9-489E-A1AD-F4F079557F5A}" srcOrd="1" destOrd="0" presId="urn:microsoft.com/office/officeart/2005/8/layout/orgChart1"/>
    <dgm:cxn modelId="{7EB03BFA-4232-43CC-82EE-E475C1637892}" type="presParOf" srcId="{915FE87E-D4D6-4113-82A0-D8C7CF09C3D8}" destId="{44028774-058A-4D27-A7F0-80F803DD21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1B678F3-D789-4FB2-8904-0815A30A9F2A}">
      <dsp:nvSpPr>
        <dsp:cNvPr id="0" name=""/>
        <dsp:cNvSpPr/>
      </dsp:nvSpPr>
      <dsp:spPr>
        <a:xfrm>
          <a:off x="188245" y="60150"/>
          <a:ext cx="2349104" cy="1174552"/>
        </a:xfrm>
        <a:prstGeom prst="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41275" tIns="41275" rIns="41275" bIns="41275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500" kern="1200" dirty="0">
            <a:latin typeface="Monotype Corsiva" pitchFamily="66" charset="0"/>
          </a:endParaRPr>
        </a:p>
      </dsp:txBody>
      <dsp:txXfrm>
        <a:off x="188245" y="60150"/>
        <a:ext cx="2349104" cy="1174552"/>
      </dsp:txXfrm>
    </dsp:sp>
    <dsp:sp modelId="{4EE0A77B-57FF-4133-AFC6-82D627DFD699}">
      <dsp:nvSpPr>
        <dsp:cNvPr id="0" name=""/>
        <dsp:cNvSpPr/>
      </dsp:nvSpPr>
      <dsp:spPr>
        <a:xfrm>
          <a:off x="3518548" y="1"/>
          <a:ext cx="2782091" cy="1744985"/>
        </a:xfrm>
        <a:prstGeom prst="rect">
          <a:avLst/>
        </a:prstGeom>
        <a:gradFill rotWithShape="1">
          <a:gsLst>
            <a:gs pos="0">
              <a:schemeClr val="accent6">
                <a:shade val="51000"/>
                <a:satMod val="130000"/>
              </a:schemeClr>
            </a:gs>
            <a:gs pos="80000">
              <a:schemeClr val="accent6">
                <a:shade val="93000"/>
                <a:satMod val="130000"/>
              </a:schemeClr>
            </a:gs>
            <a:gs pos="100000">
              <a:schemeClr val="accent6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ÖZEL</a:t>
          </a:r>
          <a:r>
            <a:rPr lang="tr-TR" sz="28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                    MANAVGAT          </a:t>
          </a:r>
          <a:r>
            <a:rPr lang="tr-TR" sz="3200" b="1" kern="1200" dirty="0" smtClean="0">
              <a:latin typeface="Britannic Bold" panose="020B0903060703020204" pitchFamily="34" charset="0"/>
              <a:cs typeface="Angsana New" panose="02020603050405020304" pitchFamily="18" charset="-34"/>
            </a:rPr>
            <a:t>SINAV                   ORTA OKULU</a:t>
          </a:r>
          <a:endParaRPr lang="tr-TR" sz="2800" b="1" kern="1200" dirty="0">
            <a:latin typeface="Britannic Bold" panose="020B0903060703020204" pitchFamily="34" charset="0"/>
            <a:cs typeface="Angsana New" panose="02020603050405020304" pitchFamily="18" charset="-34"/>
          </a:endParaRPr>
        </a:p>
      </dsp:txBody>
      <dsp:txXfrm>
        <a:off x="3518548" y="1"/>
        <a:ext cx="2782091" cy="174498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3.wmf"/><Relationship Id="rId1" Type="http://schemas.openxmlformats.org/officeDocument/2006/relationships/image" Target="../media/image2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20.10.2016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7.png"/><Relationship Id="rId4" Type="http://schemas.openxmlformats.org/officeDocument/2006/relationships/image" Target="../media/image66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2627784" y="853984"/>
            <a:ext cx="3816424" cy="378565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2. ÜNİTE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KUVVET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VE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HAREKET</a:t>
            </a:r>
            <a:r>
              <a:rPr kumimoji="0" 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Resim 15" descr="http://img2.blogcu.com/images/n/e/d/nedretfen/1227643706image0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836712"/>
            <a:ext cx="5544616" cy="27138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pic>
        <p:nvPicPr>
          <p:cNvPr id="11265" name="Resim 6" descr="https://zzeytinoglu.files.wordpress.com/2011/04/screenhunter_17-apr-09-22-19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797152"/>
            <a:ext cx="5832648" cy="20608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83568" y="147992"/>
            <a:ext cx="764395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2.Tür kaldıraç (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yük ortada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)-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TEK TARAFLI KALDIRAÇ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39552" y="3618890"/>
            <a:ext cx="813690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Daima Kuvvetten kazanç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, aynı oranda yoldan kayıp vardır.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El arabası, gazoz açaca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ı, delgeç,  ceviz ve fındık  kıraca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ı, mente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eli kapılar.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4725144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http://www.nkfu.com/wp-content/uploads/2016/04/kuvvet-ortada-kaldirac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21088"/>
            <a:ext cx="6552728" cy="2629858"/>
          </a:xfrm>
          <a:prstGeom prst="rect">
            <a:avLst/>
          </a:prstGeom>
          <a:noFill/>
        </p:spPr>
      </p:pic>
      <p:pic>
        <p:nvPicPr>
          <p:cNvPr id="10241" name="Resim 15" descr="http://www.fizikbilimi.gen.tr/wp-content/uploads/kald%C4%B1ra%C3%A7lar-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725144"/>
            <a:ext cx="2376264" cy="2124075"/>
          </a:xfrm>
          <a:prstGeom prst="rect">
            <a:avLst/>
          </a:prstGeom>
          <a:noFill/>
        </p:spPr>
      </p:pic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624380" y="156213"/>
            <a:ext cx="805207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3.Tür kaldıraç (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kuvvet ortada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)-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TEK TARAFLI KALDIRAÇ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179512" y="2862516"/>
            <a:ext cx="795637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Yük kolu kuvvet kolundan büyük olduğu için, Daima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kuvvetten kayıp, aynı oranda yoldan kazanç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vardır.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Ma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a, cımbız, ka</a:t>
            </a:r>
            <a:r>
              <a:rPr lang="tr-TR" sz="2000" b="1" dirty="0" smtClean="0">
                <a:latin typeface="Cambria" pitchFamily="18" charset="0"/>
                <a:ea typeface="TimesNewRoman" charset="-128"/>
                <a:cs typeface="Arial" pitchFamily="34" charset="0"/>
              </a:rPr>
              <a:t>ş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ık,Alt çene, insan kolu, kürek, tenis raketi, olta.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4038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 descr="Kaldıraç çeşitleri ile ilgili görsel sonucu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03648" y="692696"/>
            <a:ext cx="6696744" cy="2304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260648"/>
            <a:ext cx="923124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	MAKARALAR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Sabit bir eksen (çizgi) etrafında serbestçe dönebilen sistemlere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makara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</a:t>
            </a:r>
            <a:r>
              <a:rPr kumimoji="0" lang="tr-TR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Verdana" pitchFamily="34" charset="0"/>
                <a:cs typeface="Arial" pitchFamily="34" charset="0"/>
              </a:rPr>
              <a:t>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Bayrak direklerinde, vinç halatlarında, inşaat asansörlerinde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 Makaralardan 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yararlanılmaktadır.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Makaralarda, denge prensibine göre yukarı yönde çeken kuvvetlerin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toplamı, a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 yönde çeken kuvvetlerin toplamına 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ittir.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Makaralarda aynı ipin üzerindeki kuvvetler birbirine 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ittir.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9" name="Picture 3" descr="http://www.hizco.com/img/urunler/sulama/MKH-0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842" y="4314873"/>
            <a:ext cx="3528392" cy="2345343"/>
          </a:xfrm>
          <a:prstGeom prst="rect">
            <a:avLst/>
          </a:prstGeom>
          <a:noFill/>
        </p:spPr>
      </p:pic>
      <p:pic>
        <p:nvPicPr>
          <p:cNvPr id="9221" name="Picture 5" descr="http://emiroglumetal.com.tr/resimler/8623d0af5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293096"/>
            <a:ext cx="3096344" cy="2322259"/>
          </a:xfrm>
          <a:prstGeom prst="rect">
            <a:avLst/>
          </a:prstGeom>
          <a:noFill/>
        </p:spPr>
      </p:pic>
      <p:pic>
        <p:nvPicPr>
          <p:cNvPr id="9223" name="Picture 7" descr="https://encrypted-tbn3.gstatic.com/images?q=tbn:ANd9GcQu7dlJIPGwuwk3IaOGkRiEoqu5ybungXR-5T7w6eIvuc5cF9HBAQ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91437" y="4221088"/>
            <a:ext cx="2341419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251521" y="404664"/>
            <a:ext cx="8892480" cy="34163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Sabit makaralar: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Kuvvetin yönünü ve doğrultusunu değiştirerek hareket kolaylığı sağlar.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Kuvvetten kazanç veya kayıp sağlamaz.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Yoldan kazanç veya kayıp sağlamaz.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Bir makaranın sabit olduğunu anlamak için o makaranın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latin typeface="Cambria" pitchFamily="18" charset="0"/>
                <a:ea typeface="Times New Roman" pitchFamily="18" charset="0"/>
                <a:cs typeface="Arial" pitchFamily="34" charset="0"/>
              </a:rPr>
              <a:t>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bir yüzeye(zemine) bağlı olup olmadığına bakılır.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Sabit makaralarda uygulanan kuvvet yükün ağırlığına eşittir.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835696" y="6016353"/>
            <a:ext cx="6264696" cy="769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                                                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(UYGULANAN KUVVET YÜKE EŞİTTİR.)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3" name="Resim 18" descr="https://zzeytinoglu.files.wordpress.com/2011/04/screenhunter_15-apr-10-01-44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573016"/>
            <a:ext cx="6408712" cy="258469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251520" y="481028"/>
            <a:ext cx="8892480" cy="323165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Hareketli makaralar</a:t>
            </a: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Hareketli makaralar yükle beraber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hareket eden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makaralardır.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Bu tip makaralarda kuvvet yükün yarısına eşittir.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Örneğin 40N’luk yükü 20N’la dengelemek mümkün olmaktadır.</a:t>
            </a: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Kuvvetten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2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kat kazanç </a:t>
            </a: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sağlar.</a:t>
            </a: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Yoldan iki kat kayba neden olur. (Bu makaralarda yükü 4 metre yukarı kaldırmak için ipin 8 metre çekilmesi gerekir.)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lang="tr-TR" sz="2200" dirty="0" smtClean="0">
                <a:solidFill>
                  <a:srgbClr val="000000"/>
                </a:solidFill>
                <a:latin typeface="Cambria" pitchFamily="18" charset="0"/>
                <a:cs typeface="Arial" pitchFamily="34" charset="0"/>
              </a:rPr>
              <a:t>Makaradaki </a:t>
            </a:r>
            <a:r>
              <a:rPr lang="tr-TR" sz="22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ipler yükü paylaşır. </a:t>
            </a:r>
            <a:endParaRPr kumimoji="0" lang="tr-TR" sz="2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169" name="Resim 21" descr="https://zzeytinoglu.files.wordpress.com/2011/04/screenhunter_20-apr-10-02-3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00606" y="3645024"/>
            <a:ext cx="5967737" cy="259228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79512" y="6218148"/>
            <a:ext cx="8352928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               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(UYGULANAN KUVVET 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cs typeface="Arial" pitchFamily="34" charset="0"/>
              </a:rPr>
              <a:t>YÜKÜN YARISIDIR.)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80025"/>
            <a:ext cx="9144000" cy="335476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Bileşik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Makaralar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(Palangalar)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Bazen tek bir makarayla istediğimiz kuvvet kazancını elde edemeyiz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Bu durumda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sabit ve hareketli makaraları birleştirerek 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bir makara sistemi oluşturabiliriz. Bu sistemlere bileşik makaralar denir.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Bileşik makaralarda kuvvetten kazancı sistemdeki hareketi makaraların sayısı belirler. Her hareketli makara kuvvetten iki kat kazanç sağlar.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Örneğin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3 hareketli makara </a:t>
            </a:r>
            <a:r>
              <a:rPr lang="tr-TR" sz="2000" dirty="0" smtClean="0">
                <a:solidFill>
                  <a:srgbClr val="000000"/>
                </a:solidFill>
                <a:latin typeface="Cambria" pitchFamily="18" charset="0"/>
                <a:ea typeface="Times New Roman" pitchFamily="18" charset="0"/>
                <a:cs typeface="Arial" pitchFamily="34" charset="0"/>
              </a:rPr>
              <a:t>varsa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2.2.2 = 8 kat kazanç sağlarız.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Bu da yoldan  8 kat kayıp olacağı anlamına gelmektedir.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                        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Resim 27" descr="http://te.zavantag.com/tw_files2/urls_9/68/d-67025/67025_html_3c37ba0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3329608"/>
            <a:ext cx="3744416" cy="3528392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  <p:grpSp>
        <p:nvGrpSpPr>
          <p:cNvPr id="13" name="12 Grup"/>
          <p:cNvGrpSpPr/>
          <p:nvPr/>
        </p:nvGrpSpPr>
        <p:grpSpPr>
          <a:xfrm>
            <a:off x="0" y="3501008"/>
            <a:ext cx="2771800" cy="1118448"/>
            <a:chOff x="-72008" y="3573016"/>
            <a:chExt cx="2771800" cy="1118448"/>
          </a:xfrm>
        </p:grpSpPr>
        <p:sp>
          <p:nvSpPr>
            <p:cNvPr id="6" name="5 Metin kutusu"/>
            <p:cNvSpPr txBox="1"/>
            <p:nvPr/>
          </p:nvSpPr>
          <p:spPr>
            <a:xfrm>
              <a:off x="-72008" y="3645024"/>
              <a:ext cx="2699792" cy="104644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tr-TR" sz="800" b="1" dirty="0" smtClean="0">
                <a:solidFill>
                  <a:srgbClr val="FF0000"/>
                </a:solidFill>
              </a:endParaRP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Kuvvet</a:t>
              </a:r>
            </a:p>
            <a:p>
              <a:endParaRPr lang="tr-TR" b="1" dirty="0" smtClean="0">
                <a:solidFill>
                  <a:srgbClr val="FF0000"/>
                </a:solidFill>
              </a:endParaRP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 </a:t>
              </a:r>
              <a:endParaRPr lang="tr-TR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7" name="6 Metin kutusu"/>
            <p:cNvSpPr txBox="1"/>
            <p:nvPr/>
          </p:nvSpPr>
          <p:spPr>
            <a:xfrm>
              <a:off x="1403648" y="3573016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Yük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sp>
          <p:nvSpPr>
            <p:cNvPr id="8" name="7 Metin kutusu"/>
            <p:cNvSpPr txBox="1"/>
            <p:nvPr/>
          </p:nvSpPr>
          <p:spPr>
            <a:xfrm>
              <a:off x="755576" y="378904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=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sp>
          <p:nvSpPr>
            <p:cNvPr id="9" name="8 Metin kutusu"/>
            <p:cNvSpPr txBox="1"/>
            <p:nvPr/>
          </p:nvSpPr>
          <p:spPr>
            <a:xfrm>
              <a:off x="1043608" y="3933056"/>
              <a:ext cx="165618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Makara </a:t>
              </a:r>
              <a:r>
                <a:rPr lang="tr-TR" b="1" dirty="0" smtClean="0">
                  <a:solidFill>
                    <a:srgbClr val="FF0000"/>
                  </a:solidFill>
                </a:rPr>
                <a:t>sayısı</a:t>
              </a: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    (ip sayısı)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cxnSp>
          <p:nvCxnSpPr>
            <p:cNvPr id="11" name="10 Düz Bağlayıcı"/>
            <p:cNvCxnSpPr/>
            <p:nvPr/>
          </p:nvCxnSpPr>
          <p:spPr>
            <a:xfrm>
              <a:off x="1115616" y="3933056"/>
              <a:ext cx="1296144" cy="0"/>
            </a:xfrm>
            <a:prstGeom prst="line">
              <a:avLst/>
            </a:prstGeom>
            <a:ln w="349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13 Grup"/>
          <p:cNvGrpSpPr/>
          <p:nvPr/>
        </p:nvGrpSpPr>
        <p:grpSpPr>
          <a:xfrm>
            <a:off x="6300192" y="3501008"/>
            <a:ext cx="2952328" cy="1118448"/>
            <a:chOff x="-72008" y="3573016"/>
            <a:chExt cx="2952328" cy="1118448"/>
          </a:xfrm>
        </p:grpSpPr>
        <p:sp>
          <p:nvSpPr>
            <p:cNvPr id="15" name="14 Metin kutusu"/>
            <p:cNvSpPr txBox="1"/>
            <p:nvPr/>
          </p:nvSpPr>
          <p:spPr>
            <a:xfrm>
              <a:off x="-72008" y="3645024"/>
              <a:ext cx="2843808" cy="104644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tr-TR" sz="800" b="1" dirty="0" smtClean="0">
                <a:solidFill>
                  <a:srgbClr val="FF0000"/>
                </a:solidFill>
              </a:endParaRP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Kuvvet</a:t>
              </a:r>
            </a:p>
            <a:p>
              <a:endParaRPr lang="tr-TR" b="1" dirty="0" smtClean="0">
                <a:solidFill>
                  <a:srgbClr val="FF0000"/>
                </a:solidFill>
              </a:endParaRP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 </a:t>
              </a:r>
              <a:endParaRPr lang="tr-TR" b="1" dirty="0" smtClean="0">
                <a:solidFill>
                  <a:srgbClr val="FF0000"/>
                </a:solidFill>
              </a:endParaRPr>
            </a:p>
          </p:txBody>
        </p:sp>
        <p:sp>
          <p:nvSpPr>
            <p:cNvPr id="16" name="15 Metin kutusu"/>
            <p:cNvSpPr txBox="1"/>
            <p:nvPr/>
          </p:nvSpPr>
          <p:spPr>
            <a:xfrm>
              <a:off x="1403648" y="3573016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Yük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sp>
          <p:nvSpPr>
            <p:cNvPr id="17" name="16 Metin kutusu"/>
            <p:cNvSpPr txBox="1"/>
            <p:nvPr/>
          </p:nvSpPr>
          <p:spPr>
            <a:xfrm>
              <a:off x="755576" y="3789040"/>
              <a:ext cx="7200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=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sp>
          <p:nvSpPr>
            <p:cNvPr id="18" name="17 Metin kutusu"/>
            <p:cNvSpPr txBox="1"/>
            <p:nvPr/>
          </p:nvSpPr>
          <p:spPr>
            <a:xfrm>
              <a:off x="936104" y="3933056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b="1" dirty="0" smtClean="0">
                  <a:solidFill>
                    <a:srgbClr val="FF0000"/>
                  </a:solidFill>
                </a:rPr>
                <a:t>Makara </a:t>
              </a:r>
              <a:r>
                <a:rPr lang="tr-TR" b="1" dirty="0" smtClean="0">
                  <a:solidFill>
                    <a:srgbClr val="FF0000"/>
                  </a:solidFill>
                </a:rPr>
                <a:t>sayısı + 1</a:t>
              </a:r>
            </a:p>
            <a:p>
              <a:r>
                <a:rPr lang="tr-TR" b="1" dirty="0" smtClean="0">
                  <a:solidFill>
                    <a:srgbClr val="FF0000"/>
                  </a:solidFill>
                </a:rPr>
                <a:t>       (ip sayısı)</a:t>
              </a:r>
              <a:endParaRPr lang="tr-TR" b="1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18 Düz Bağlayıcı"/>
            <p:cNvCxnSpPr/>
            <p:nvPr/>
          </p:nvCxnSpPr>
          <p:spPr>
            <a:xfrm>
              <a:off x="1115616" y="3933056"/>
              <a:ext cx="1296144" cy="0"/>
            </a:xfrm>
            <a:prstGeom prst="line">
              <a:avLst/>
            </a:prstGeom>
            <a:ln w="349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1" name="20 Düz Ok Bağlayıcısı"/>
          <p:cNvCxnSpPr>
            <a:endCxn id="9" idx="2"/>
          </p:cNvCxnSpPr>
          <p:nvPr/>
        </p:nvCxnSpPr>
        <p:spPr>
          <a:xfrm flipH="1" flipV="1">
            <a:off x="1943708" y="4507379"/>
            <a:ext cx="1476164" cy="505797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21 Düz Ok Bağlayıcısı"/>
          <p:cNvCxnSpPr/>
          <p:nvPr/>
        </p:nvCxnSpPr>
        <p:spPr>
          <a:xfrm flipV="1">
            <a:off x="6084168" y="4365104"/>
            <a:ext cx="1368152" cy="432048"/>
          </a:xfrm>
          <a:prstGeom prst="straightConnector1">
            <a:avLst/>
          </a:prstGeom>
          <a:ln w="508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Metin kutusu"/>
          <p:cNvSpPr txBox="1"/>
          <p:nvPr/>
        </p:nvSpPr>
        <p:spPr>
          <a:xfrm>
            <a:off x="6804248" y="4665910"/>
            <a:ext cx="22322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Not: Kuvvetin yönü yukarı ise 1 hareketli makara sayısı ilave edilir. 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Palangalar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124744"/>
            <a:ext cx="4572000" cy="5138259"/>
          </a:xfrm>
          <a:prstGeom prst="rect">
            <a:avLst/>
          </a:prstGeom>
          <a:noFill/>
        </p:spPr>
      </p:pic>
      <p:pic>
        <p:nvPicPr>
          <p:cNvPr id="33796" name="Picture 4" descr="Palangalar ile ilgili görsel sonuc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3707904" cy="4437113"/>
          </a:xfrm>
          <a:prstGeom prst="rect">
            <a:avLst/>
          </a:prstGeom>
          <a:noFill/>
        </p:spPr>
      </p:pic>
      <p:sp>
        <p:nvSpPr>
          <p:cNvPr id="4" name="3 Metin kutusu"/>
          <p:cNvSpPr txBox="1"/>
          <p:nvPr/>
        </p:nvSpPr>
        <p:spPr>
          <a:xfrm>
            <a:off x="4644008" y="332656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Örnek: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179512" y="72760"/>
            <a:ext cx="720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2F</a:t>
            </a:r>
            <a:endParaRPr lang="tr-TR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64949"/>
            <a:ext cx="9144000" cy="329320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EĞİK DÜZLEM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Cisimleri belirli yüksekliklere çıkarmak için kullanılan ve yatayla belli bir açı yapan düzleme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,Bold"/>
                <a:cs typeface="TimesNewRoman,Bold"/>
              </a:rPr>
              <a:t>ğ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ik düzlem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denir. 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ik düzlem,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küçük kuvvetlerle büyük yükleri belirli bir yüksekli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 çıkarmak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için kullanılır.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ik düzlemde kuvvetten kazanç, yoldan kayıp vardır.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Rampa, merdiven basamakları ve yoku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yukarı yapılan yollar birer e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ik düzlemdir.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Kuvvetten daha fazla kazanç 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lanması için 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ik düzlemin uzunlu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u arttırılır veya yüksekli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i azaltılır. Fakat yapılan iş değişmez.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5" name="14 Grup"/>
          <p:cNvGrpSpPr/>
          <p:nvPr/>
        </p:nvGrpSpPr>
        <p:grpSpPr>
          <a:xfrm>
            <a:off x="179512" y="3284984"/>
            <a:ext cx="7272808" cy="3456384"/>
            <a:chOff x="179512" y="2924944"/>
            <a:chExt cx="7272808" cy="3456384"/>
          </a:xfrm>
        </p:grpSpPr>
        <p:sp>
          <p:nvSpPr>
            <p:cNvPr id="12" name="Rectangle 8"/>
            <p:cNvSpPr>
              <a:spLocks noChangeArrowheads="1"/>
            </p:cNvSpPr>
            <p:nvPr/>
          </p:nvSpPr>
          <p:spPr bwMode="auto">
            <a:xfrm>
              <a:off x="2267744" y="5589240"/>
              <a:ext cx="1440160" cy="4103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G (Yük)</a:t>
              </a:r>
              <a:endPara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grpSp>
          <p:nvGrpSpPr>
            <p:cNvPr id="5122" name="Group 2"/>
            <p:cNvGrpSpPr>
              <a:grpSpLocks/>
            </p:cNvGrpSpPr>
            <p:nvPr/>
          </p:nvGrpSpPr>
          <p:grpSpPr bwMode="auto">
            <a:xfrm>
              <a:off x="179512" y="2924944"/>
              <a:ext cx="6336704" cy="3456384"/>
              <a:chOff x="7407" y="1055"/>
              <a:chExt cx="3318" cy="1852"/>
            </a:xfrm>
          </p:grpSpPr>
          <p:sp>
            <p:nvSpPr>
              <p:cNvPr id="5123" name="Rectangle 3"/>
              <p:cNvSpPr>
                <a:spLocks noChangeArrowheads="1"/>
              </p:cNvSpPr>
              <p:nvPr/>
            </p:nvSpPr>
            <p:spPr bwMode="auto">
              <a:xfrm>
                <a:off x="7859" y="2444"/>
                <a:ext cx="360" cy="36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itchFamily="18" charset="0"/>
                    <a:cs typeface="Arial" pitchFamily="34" charset="0"/>
                  </a:rPr>
                  <a:t>α</a:t>
                </a:r>
                <a:endParaRPr kumimoji="0" lang="tr-TR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4" name="AutoShape 4"/>
              <p:cNvSpPr>
                <a:spLocks noChangeArrowheads="1"/>
              </p:cNvSpPr>
              <p:nvPr/>
            </p:nvSpPr>
            <p:spPr bwMode="auto">
              <a:xfrm rot="16200000">
                <a:off x="8230" y="232"/>
                <a:ext cx="1671" cy="3318"/>
              </a:xfrm>
              <a:prstGeom prst="rtTriangle">
                <a:avLst/>
              </a:prstGeom>
              <a:noFill/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18000" tIns="72000" rIns="18000" bIns="1080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tr-T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tr-T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just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endParaRPr kumimoji="0" lang="tr-TR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Arial" pitchFamily="34" charset="0"/>
                </a:endParaRPr>
              </a:p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tr-TR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5" name="Freeform 5"/>
              <p:cNvSpPr>
                <a:spLocks/>
              </p:cNvSpPr>
              <p:nvPr/>
            </p:nvSpPr>
            <p:spPr bwMode="auto">
              <a:xfrm>
                <a:off x="7776" y="2545"/>
                <a:ext cx="80" cy="1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32"/>
                  </a:cxn>
                  <a:cxn ang="0">
                    <a:pos x="80" y="128"/>
                  </a:cxn>
                  <a:cxn ang="0">
                    <a:pos x="64" y="176"/>
                  </a:cxn>
                </a:cxnLst>
                <a:rect l="0" t="0" r="r" b="b"/>
                <a:pathLst>
                  <a:path w="80" h="176">
                    <a:moveTo>
                      <a:pt x="0" y="0"/>
                    </a:moveTo>
                    <a:cubicBezTo>
                      <a:pt x="16" y="11"/>
                      <a:pt x="38" y="16"/>
                      <a:pt x="48" y="32"/>
                    </a:cubicBezTo>
                    <a:cubicBezTo>
                      <a:pt x="66" y="61"/>
                      <a:pt x="80" y="128"/>
                      <a:pt x="80" y="128"/>
                    </a:cubicBezTo>
                    <a:cubicBezTo>
                      <a:pt x="75" y="144"/>
                      <a:pt x="64" y="176"/>
                      <a:pt x="64" y="176"/>
                    </a:cubicBezTo>
                  </a:path>
                </a:pathLst>
              </a:cu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5126" name="Rectangle 6"/>
              <p:cNvSpPr>
                <a:spLocks noChangeArrowheads="1"/>
              </p:cNvSpPr>
              <p:nvPr/>
            </p:nvSpPr>
            <p:spPr bwMode="auto">
              <a:xfrm rot="-1451047">
                <a:off x="8127" y="1828"/>
                <a:ext cx="540" cy="360"/>
              </a:xfrm>
              <a:prstGeom prst="rect">
                <a:avLst/>
              </a:prstGeom>
              <a:solidFill>
                <a:srgbClr val="C0C0C0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5127" name="Line 7"/>
              <p:cNvSpPr>
                <a:spLocks noChangeShapeType="1"/>
              </p:cNvSpPr>
              <p:nvPr/>
            </p:nvSpPr>
            <p:spPr bwMode="auto">
              <a:xfrm flipV="1">
                <a:off x="8487" y="1648"/>
                <a:ext cx="720" cy="36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  <p:sp>
            <p:nvSpPr>
              <p:cNvPr id="5128" name="Rectangle 8"/>
              <p:cNvSpPr>
                <a:spLocks noChangeArrowheads="1"/>
              </p:cNvSpPr>
              <p:nvPr/>
            </p:nvSpPr>
            <p:spPr bwMode="auto">
              <a:xfrm rot="20125958">
                <a:off x="9196" y="1372"/>
                <a:ext cx="850" cy="3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tr-TR" sz="24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Calibri" pitchFamily="34" charset="0"/>
                    <a:cs typeface="Arial" pitchFamily="34" charset="0"/>
                  </a:rPr>
                  <a:t>F (Kuvvet)</a:t>
                </a:r>
                <a:endParaRPr kumimoji="0" lang="tr-TR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29" name="Line 9"/>
              <p:cNvSpPr>
                <a:spLocks noChangeShapeType="1"/>
              </p:cNvSpPr>
              <p:nvPr/>
            </p:nvSpPr>
            <p:spPr bwMode="auto">
              <a:xfrm>
                <a:off x="8487" y="2007"/>
                <a:ext cx="0" cy="9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 type="triangle" w="med" len="med"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/>
              </a:p>
            </p:txBody>
          </p:sp>
        </p:grp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5796136" y="4293096"/>
              <a:ext cx="1656184" cy="410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Yükseklik (h)</a:t>
              </a:r>
              <a:endParaRPr kumimoji="0" lang="tr-TR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 rot="20005986">
              <a:off x="2936943" y="4469607"/>
              <a:ext cx="1255364" cy="4103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tr-TR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Yol ( l )</a:t>
              </a:r>
              <a:endPara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" name="Picture 2" descr="eğik düzlem ile ilgili görsel sonuc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040"/>
            <a:ext cx="7164288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72" descr="http://fendersi.net/images/clipboard8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9310" y="2780928"/>
            <a:ext cx="9173310" cy="4077072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331640" y="332656"/>
          <a:ext cx="7488832" cy="2376264"/>
        </p:xfrm>
        <a:graphic>
          <a:graphicData uri="http://schemas.openxmlformats.org/drawingml/2006/table">
            <a:tbl>
              <a:tblPr/>
              <a:tblGrid>
                <a:gridCol w="7488832"/>
              </a:tblGrid>
              <a:tr h="62707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400" b="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Yük </a:t>
                      </a:r>
                      <a:r>
                        <a:rPr lang="tr-TR" sz="2400" b="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x  Yükseklik      </a:t>
                      </a:r>
                      <a:r>
                        <a:rPr lang="tr-TR" sz="2800" b="1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= </a:t>
                      </a:r>
                      <a:r>
                        <a:rPr lang="tr-TR" sz="2400" b="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  Kuvvet  x  Eğik </a:t>
                      </a:r>
                      <a:r>
                        <a:rPr lang="tr-TR" sz="2400" b="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Düzlemin boyu</a:t>
                      </a:r>
                      <a:endParaRPr lang="tr-TR" sz="1600" b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073">
                <a:tc>
                  <a:txBody>
                    <a:bodyPr/>
                    <a:lstStyle/>
                    <a:p>
                      <a:pPr marL="35687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1800" b="0" dirty="0">
                        <a:solidFill>
                          <a:srgbClr val="FF0000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8112">
                <a:tc>
                  <a:txBody>
                    <a:bodyPr/>
                    <a:lstStyle/>
                    <a:p>
                      <a:pPr marL="35687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tr-TR" sz="1800" b="0" dirty="0" smtClean="0">
                        <a:solidFill>
                          <a:srgbClr val="FF0000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marL="356870"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tr-TR" sz="2000" b="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Eğik </a:t>
                      </a:r>
                      <a:r>
                        <a:rPr lang="tr-TR" sz="2000" b="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Düzlemin Eğimi</a:t>
                      </a:r>
                      <a:r>
                        <a:rPr lang="tr-TR" sz="1800" b="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= </a:t>
                      </a:r>
                      <a:endParaRPr lang="tr-TR" sz="1200" b="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2843808" y="1052736"/>
          <a:ext cx="2808312" cy="576064"/>
        </p:xfrm>
        <a:graphic>
          <a:graphicData uri="http://schemas.openxmlformats.org/presentationml/2006/ole">
            <p:oleObj spid="_x0000_s4098" name="Denklem" r:id="rId4" imgW="621760" imgH="177646" progId="Equation.3">
              <p:embed/>
            </p:oleObj>
          </a:graphicData>
        </a:graphic>
      </p:graphicFrame>
      <p:graphicFrame>
        <p:nvGraphicFramePr>
          <p:cNvPr id="4097" name="Object 1"/>
          <p:cNvGraphicFramePr>
            <a:graphicFrameLocks noChangeAspect="1"/>
          </p:cNvGraphicFramePr>
          <p:nvPr/>
        </p:nvGraphicFramePr>
        <p:xfrm>
          <a:off x="3995936" y="1844824"/>
          <a:ext cx="1224136" cy="936104"/>
        </p:xfrm>
        <a:graphic>
          <a:graphicData uri="http://schemas.openxmlformats.org/presentationml/2006/ole">
            <p:oleObj spid="_x0000_s4097" name="Denklem" r:id="rId5" imgW="1522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Resim 75" descr="http://galeri3.uludagsozluk.com/147/%C3%A7%C4%B1kr%C4%B1k_2130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007954"/>
            <a:ext cx="6192688" cy="222124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27584" y="3976"/>
            <a:ext cx="7416824" cy="298543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ÇIKRIK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Sabit bir dönme ekseni etrafında serbestçe dönebilen silindir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s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eklindeki cismin olu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turdu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u basit makineye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çıkrık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denir.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Kuvvetten kazanç, yoldan kayıp 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lar.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Kuvvet kazancının büyük olması için kuvvet kolunun yani çıkrık kolunun uzun olması gerekir.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Kuyudan su çekme , ip eğirmek aracı(kirman), Tornavida, direksiyon, Bisiklet direksiyonu, anahtar, vana,Bisiklet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 pedalı </a:t>
            </a:r>
            <a:r>
              <a:rPr kumimoji="0" lang="tr-TR" sz="20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 New Roman" pitchFamily="18" charset="0"/>
                <a:cs typeface="Arial" pitchFamily="34" charset="0"/>
              </a:rPr>
              <a:t>çıkrığa örnek verilebilir.</a:t>
            </a:r>
            <a:endParaRPr kumimoji="0" lang="tr-TR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5304236"/>
          <a:ext cx="7992888" cy="1542288"/>
        </p:xfrm>
        <a:graphic>
          <a:graphicData uri="http://schemas.openxmlformats.org/drawingml/2006/table">
            <a:tbl>
              <a:tblPr/>
              <a:tblGrid>
                <a:gridCol w="7992888"/>
              </a:tblGrid>
              <a:tr h="1088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800" b="1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F×R= P×r</a:t>
                      </a:r>
                      <a:endParaRPr lang="tr-TR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Cambria"/>
                          <a:ea typeface="Calibri"/>
                          <a:cs typeface="Times New Roman"/>
                        </a:rPr>
                        <a:t>Kuvvet × kuvvetin uygulandığı kolun uzunluğu 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chemeClr val="tx1"/>
                          </a:solidFill>
                          <a:latin typeface="Cambria"/>
                          <a:ea typeface="Calibri"/>
                          <a:cs typeface="Times New Roman"/>
                        </a:rPr>
                        <a:t>=</a:t>
                      </a:r>
                      <a:endParaRPr lang="tr-TR" sz="16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b="1" dirty="0">
                          <a:solidFill>
                            <a:schemeClr val="tx1"/>
                          </a:solidFill>
                          <a:latin typeface="Cambria"/>
                          <a:ea typeface="Calibri"/>
                          <a:cs typeface="Times New Roman"/>
                        </a:rPr>
                        <a:t>Yük × yükün bağlandığı silindirin yarıçapı</a:t>
                      </a:r>
                      <a:endParaRPr lang="tr-TR" sz="12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BAC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4788024" y="443711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Yük</a:t>
            </a:r>
            <a:endParaRPr lang="tr-TR" b="1" dirty="0"/>
          </a:p>
        </p:txBody>
      </p:sp>
      <p:cxnSp>
        <p:nvCxnSpPr>
          <p:cNvPr id="7" name="6 Düz Ok Bağlayıcısı"/>
          <p:cNvCxnSpPr/>
          <p:nvPr/>
        </p:nvCxnSpPr>
        <p:spPr>
          <a:xfrm>
            <a:off x="4355976" y="4653136"/>
            <a:ext cx="50405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Düz Ok Bağlayıcısı"/>
          <p:cNvCxnSpPr/>
          <p:nvPr/>
        </p:nvCxnSpPr>
        <p:spPr>
          <a:xfrm flipH="1">
            <a:off x="5220072" y="4653136"/>
            <a:ext cx="57606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10 Düz Ok Bağlayıcısı"/>
          <p:cNvCxnSpPr/>
          <p:nvPr/>
        </p:nvCxnSpPr>
        <p:spPr>
          <a:xfrm flipV="1">
            <a:off x="4953817" y="4725144"/>
            <a:ext cx="63624" cy="3600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9" descr="http://img2.blogcu.com/images/n/e/d/nedretfen/archimedes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836712"/>
            <a:ext cx="5256584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Text Box 1"/>
          <p:cNvSpPr txBox="1">
            <a:spLocks noChangeArrowheads="1"/>
          </p:cNvSpPr>
          <p:nvPr/>
        </p:nvSpPr>
        <p:spPr bwMode="auto">
          <a:xfrm>
            <a:off x="1907704" y="4869160"/>
            <a:ext cx="5400600" cy="1328569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Bana bir destek noktası verin dünyayı yerinden oynatayım.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lang="tr-TR" sz="2400" b="1" dirty="0" smtClean="0">
                <a:solidFill>
                  <a:srgbClr val="FF0000"/>
                </a:solidFill>
                <a:latin typeface="Calibri" pitchFamily="34" charset="0"/>
                <a:cs typeface="Arial" pitchFamily="34" charset="0"/>
              </a:rPr>
              <a:t>		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cs typeface="Arial" pitchFamily="34" charset="0"/>
              </a:rPr>
              <a:t>Arşimet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Resim 78" descr="https://encrypted-tbn2.gstatic.com/images?q=tbn:ANd9GcSioypBkKBE0-aRvyMJ53pud8zbGNoaA31JNjAPeCBuUEpC9IP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79" y="2930597"/>
            <a:ext cx="1645053" cy="392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23528" y="-111591"/>
            <a:ext cx="8208912" cy="32624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 VİDA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Bir silindir üzerine sarılmı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ik düzleme veya </a:t>
            </a:r>
            <a:r>
              <a:rPr kumimoji="0" lang="tr-TR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helezonik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kıvrımlardan olu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an basit makineye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vida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Kuvvetten kazanç, yoldan kayıp 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lar.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Vidada ardı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ık iki di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arasındaki uzaklı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vida adımı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Vida, F kuvvetiyle 1 tam devir yaptı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ında (1 tur döndürüldüğünde) vida adımı (a)  kadar yol alır (ilerler).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Mengene, matkap ucu, kavanoz kapağı, kriko , su şişesi kapağı</a:t>
            </a:r>
            <a:r>
              <a:rPr kumimoji="0" lang="tr-TR" sz="20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birer vidadır.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3635896" y="3356992"/>
            <a:ext cx="4248472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/>
              <a:t> F</a:t>
            </a:r>
            <a:r>
              <a:rPr lang="tr-TR" dirty="0" smtClean="0"/>
              <a:t> → Vidayı Döndüren Kuvvet</a:t>
            </a:r>
          </a:p>
          <a:p>
            <a:r>
              <a:rPr lang="tr-TR" sz="2000" b="1" dirty="0" smtClean="0"/>
              <a:t> P</a:t>
            </a:r>
            <a:r>
              <a:rPr lang="tr-TR" dirty="0" smtClean="0"/>
              <a:t> → Vida Ucuna İletilen Yük veya Kuvvet</a:t>
            </a:r>
          </a:p>
          <a:p>
            <a:r>
              <a:rPr lang="tr-TR" sz="2000" b="1" dirty="0" smtClean="0"/>
              <a:t> r</a:t>
            </a:r>
            <a:r>
              <a:rPr lang="tr-TR" dirty="0" smtClean="0"/>
              <a:t> → Vida Tepesinin yarıçapı</a:t>
            </a:r>
          </a:p>
          <a:p>
            <a:r>
              <a:rPr lang="tr-TR" sz="2000" b="1" dirty="0" smtClean="0"/>
              <a:t> a</a:t>
            </a:r>
            <a:r>
              <a:rPr lang="tr-TR" dirty="0" smtClean="0"/>
              <a:t> → Vida Adımı	</a:t>
            </a:r>
            <a:endParaRPr lang="tr-TR" dirty="0"/>
          </a:p>
        </p:txBody>
      </p:sp>
      <p:pic>
        <p:nvPicPr>
          <p:cNvPr id="2052" name="Picture 4" descr="http://www.anadolcivata.com/images/stories/urunler/paslanmaz_urunler/paslanmaz_agac_vidalari/paslanmaz-yildiz-havsabas-sunta-vidasi-304-kalite-din-750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-914611" y="4127588"/>
            <a:ext cx="3528392" cy="169917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6" name="5 Metin kutusu"/>
          <p:cNvSpPr txBox="1"/>
          <p:nvPr/>
        </p:nvSpPr>
        <p:spPr>
          <a:xfrm>
            <a:off x="2555776" y="6255319"/>
            <a:ext cx="360040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P</a:t>
            </a:r>
            <a:endParaRPr lang="tr-TR" sz="2400" b="1" dirty="0"/>
          </a:p>
        </p:txBody>
      </p:sp>
      <p:sp>
        <p:nvSpPr>
          <p:cNvPr id="7" name="6 Metin kutusu"/>
          <p:cNvSpPr txBox="1"/>
          <p:nvPr/>
        </p:nvSpPr>
        <p:spPr>
          <a:xfrm>
            <a:off x="2675408" y="3759423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r</a:t>
            </a:r>
            <a:endParaRPr lang="tr-TR" sz="2400" b="1" dirty="0"/>
          </a:p>
        </p:txBody>
      </p:sp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3419872" y="5085184"/>
          <a:ext cx="5652120" cy="1317562"/>
        </p:xfrm>
        <a:graphic>
          <a:graphicData uri="http://schemas.openxmlformats.org/drawingml/2006/table">
            <a:tbl>
              <a:tblPr/>
              <a:tblGrid>
                <a:gridCol w="5652120"/>
              </a:tblGrid>
              <a:tr h="10572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400" dirty="0">
                        <a:solidFill>
                          <a:srgbClr val="365F91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400" dirty="0">
                          <a:solidFill>
                            <a:srgbClr val="365F91"/>
                          </a:solidFill>
                          <a:latin typeface="Cambria"/>
                          <a:ea typeface="TimesNewRoman"/>
                          <a:cs typeface="TimesNewRoman"/>
                        </a:rPr>
                        <a:t>   </a:t>
                      </a:r>
                      <a:r>
                        <a:rPr lang="tr-TR" sz="2400" b="1" dirty="0" smtClean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Kuvvet </a:t>
                      </a:r>
                      <a: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x Kuvvet Kolu = Yük x Yük Kolu</a:t>
                      </a:r>
                      <a:endParaRPr lang="tr-TR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                              </a:t>
                      </a:r>
                      <a:r>
                        <a:rPr lang="tr-TR" sz="2400" b="1" dirty="0" smtClean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F </a:t>
                      </a:r>
                      <a: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. 2.</a:t>
                      </a:r>
                      <a: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TimesNewRoman"/>
                          <a:cs typeface="TimesNewRoman"/>
                        </a:rPr>
                        <a:t>π</a:t>
                      </a:r>
                      <a: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.r = P . a</a:t>
                      </a:r>
                      <a:br>
                        <a:rPr lang="tr-TR" sz="2400" b="1" dirty="0">
                          <a:solidFill>
                            <a:srgbClr val="C00000"/>
                          </a:solidFill>
                          <a:latin typeface="Cambria"/>
                          <a:ea typeface="Calibri"/>
                          <a:cs typeface="Times New Roman"/>
                        </a:rPr>
                      </a:br>
                      <a:endParaRPr lang="tr-TR" sz="1400" b="1" dirty="0">
                        <a:solidFill>
                          <a:srgbClr val="C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3DFE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www.ermaksanmakine.com.tr/resimler/116486190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5728" y="2924944"/>
            <a:ext cx="2448272" cy="2207526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95536" y="186313"/>
            <a:ext cx="7848872" cy="295465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 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DİŞLİ ÇARKLAR VE KASNAKLAR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Dönme yönünü, dönme sayısını, dönme hızını de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tiren, kuvvetin ve hareketin iletilmesini ve aktarılmasını 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layan basit makinelerdir.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Küçük di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çarklara ve kasnaklara uygulanan küçük kuvvetler sayesinde büyük di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çarklardan ve kasnaklardan daha büyük kuvvetler elde edilir. Fakat küçük di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kasnaklara uygulanan kuvvetler fazla yol alırken, büyük di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kasnaklarda elde edilen kuvvetler daha az yol alırlar.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67544" y="5137450"/>
            <a:ext cx="8352928" cy="163121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Dişli çarklar birçok fabrikada makinelerde, arabaların viteslerinde, saatlerde, değirmenlerde, su motorları, mikser, asansör, matkap, bisikletlerde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kullanılmaktadır.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Kasnaklar ise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yürüyüş bantları, market kasaların yanında bulunan kısımlarda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kullanılır.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8" name="Picture 4" descr="http://www.moment-expo.com/content/images/42_red_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140968"/>
            <a:ext cx="3960440" cy="1886745"/>
          </a:xfrm>
          <a:prstGeom prst="rect">
            <a:avLst/>
          </a:prstGeom>
          <a:noFill/>
        </p:spPr>
      </p:pic>
      <p:pic>
        <p:nvPicPr>
          <p:cNvPr id="1032" name="Picture 8" descr="https://tr-static.eodev.com/files/d36/63b31e8519bd0681982f9efa1874a6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280828"/>
            <a:ext cx="2232248" cy="17323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39552" y="384340"/>
            <a:ext cx="8424936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Aynı (Ortak) Merkezli (Eksenli) Di</a:t>
            </a: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,Bold"/>
                <a:cs typeface="TimesNewRoman,Bold"/>
              </a:rPr>
              <a:t>ş</a:t>
            </a: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li Çarklar ve Kasnaklar 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20" name="Resim 87" descr="https://zzeytinoglu.files.wordpress.com/2011/04/screenhunter_11-apr-10-23-5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7" y="1124744"/>
            <a:ext cx="2302005" cy="223224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34824" name="Picture 8" descr="http://www.fenokulu.net/Deneyler/fenokulunetbasitmaknalar_dosyalar/image0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8772" y="836712"/>
            <a:ext cx="4775556" cy="280831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pic>
        <p:nvPicPr>
          <p:cNvPr id="34822" name="Picture 6" descr="http://www.ermaksanmakine.com.tr/resimler/116486190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00" y="2132856"/>
            <a:ext cx="2484784" cy="2791871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0" y="3573016"/>
            <a:ext cx="626368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dönme yönleri aynıdır.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dönme (devir sayıları) aynıdır.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dönme hızları aynıdır.</a:t>
            </a:r>
            <a:endParaRPr kumimoji="0" lang="tr-TR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http://www.mtbtr.com/uploads/2127H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581128"/>
            <a:ext cx="4286250" cy="22768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84" descr="https://zzeytinoglu.files.wordpress.com/2011/04/screenhunter_09-apr-12-04-46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620688"/>
            <a:ext cx="2343150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Resim 81" descr="https://zzeytinoglu.files.wordpress.com/2011/04/screenhunter_10-apr-10-23-50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692696"/>
            <a:ext cx="27336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Resim 90" descr="https://zzeytinoglu.files.wordpress.com/2011/04/screenhunter_07-apr-12-04-352.gif?w=291&amp;h=1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2413248"/>
            <a:ext cx="24860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Resim 93" descr="http://sselin.files.wordpress.com/2011/04/basit_makineler_22-jpg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2132856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3722549"/>
            <a:ext cx="914400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çarklar ve çapraz ba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lılar zıt yönde, paralel ba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lı kasnaklar aynı yönde dönerler.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aldıkları yollar e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ittir.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dönme hızları yarıçapları ile ters orantılıdır yani dönme hızları farklıdır. Küçük 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 hızlı, büyük 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 yava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döner.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li çark ve kasnakların dönme (devir) sayıları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yarıçapları ile ters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orantılıdır yani dönme sayıları farklıdır.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Küçük 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li çark (kasnak )fazla, büyük 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li çark(kasnak )daha az döner.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5796136" y="1052736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Aynı yönlü dönerler</a:t>
            </a:r>
            <a:endParaRPr lang="tr-TR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5724128" y="256490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Zıt yönlü dönerler</a:t>
            </a:r>
            <a:endParaRPr lang="tr-TR" b="1" dirty="0"/>
          </a:p>
        </p:txBody>
      </p:sp>
      <p:graphicFrame>
        <p:nvGraphicFramePr>
          <p:cNvPr id="10" name="9 Tablo"/>
          <p:cNvGraphicFramePr>
            <a:graphicFrameLocks noGrp="1"/>
          </p:cNvGraphicFramePr>
          <p:nvPr/>
        </p:nvGraphicFramePr>
        <p:xfrm>
          <a:off x="1187624" y="5589240"/>
          <a:ext cx="5904656" cy="1145765"/>
        </p:xfrm>
        <a:graphic>
          <a:graphicData uri="http://schemas.openxmlformats.org/drawingml/2006/table">
            <a:tbl>
              <a:tblPr/>
              <a:tblGrid>
                <a:gridCol w="5904656"/>
              </a:tblGrid>
              <a:tr h="1145765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tr-TR" sz="1800" dirty="0" smtClean="0">
                          <a:latin typeface="Cambria"/>
                          <a:ea typeface="Calibri"/>
                          <a:cs typeface="Times New Roman"/>
                        </a:rPr>
                        <a:t>     1.Dişlinin </a:t>
                      </a: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diş sayısı/ yarıçapı × 1. Dişlinin tur sayısı</a:t>
                      </a: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58547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400" b="1" dirty="0">
                          <a:latin typeface="Cambria"/>
                          <a:ea typeface="Calibri"/>
                          <a:cs typeface="Times New Roman"/>
                        </a:rPr>
                        <a:t>                                    = </a:t>
                      </a:r>
                      <a:endParaRPr lang="tr-TR" sz="14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>
                          <a:latin typeface="Cambria"/>
                          <a:ea typeface="Calibri"/>
                          <a:cs typeface="Times New Roman"/>
                        </a:rPr>
                        <a:t>       2.Dişlinin diş sayısı/ yarıçapı × 2. Dişlinin tur sayısı</a:t>
                      </a: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4105" marR="441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pic>
        <p:nvPicPr>
          <p:cNvPr id="40962" name="Picture 2" descr="http://us.123rf.com/450wm/happyroman/happyroman1307/happyroman130700046/21166973-vector-bicycle-chain-sprocket-transmission-silhouettes.jpg?ver=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5496" y="476672"/>
            <a:ext cx="3024336" cy="1944216"/>
          </a:xfrm>
          <a:prstGeom prst="rect">
            <a:avLst/>
          </a:prstGeom>
          <a:noFill/>
        </p:spPr>
      </p:pic>
      <p:pic>
        <p:nvPicPr>
          <p:cNvPr id="40964" name="Picture 4" descr="https://i.ytimg.com/vi/wyaET8yg9Vw/hqdefaul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87824" y="2132856"/>
            <a:ext cx="2592288" cy="1728192"/>
          </a:xfrm>
          <a:prstGeom prst="rect">
            <a:avLst/>
          </a:prstGeom>
          <a:noFill/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0" y="142474"/>
            <a:ext cx="9144000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Farklı (Ayrı) Merkezli (Eksenli) Di</a:t>
            </a: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TimesNewRoman,Bold"/>
                <a:cs typeface="TimesNewRoman,Bold"/>
              </a:rPr>
              <a:t>ş</a:t>
            </a:r>
            <a:r>
              <a:rPr kumimoji="0" lang="tr-TR" sz="2400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li Çarklar ve Kasnaklar :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0" y="47860"/>
            <a:ext cx="9144000" cy="39087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  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KAMA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Demir, çelik veya ah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aptan yapılan sırt sırta yapı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tırılmı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iki e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ik düzlemden olu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an ve kuvvetten kazanç sa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lamak için kullanılan e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ik düzlemin özel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ekline 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kama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Kama ile bir cisim kesilmek istendi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inde kamanın sivri ucu kesilecek noktaya konulur ve üst kısmına sert bir cisimle vurulur. Uygulanan kuvvetin etkisi sivri uca artmı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olarak ula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ır. Sivri uçta elde edilen kuvvetin etkisiyle kama, cismin içine do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ru ilerler. Bu sırada cisim yarılarak iki yana do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ru açılır.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Kamalar günlük hayatta farklı amaçlar için kullanılır.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Demir, çelik ya da ah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aptan yapılmı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 </a:t>
            </a:r>
            <a:r>
              <a:rPr kumimoji="0" lang="tr-TR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ve odun yarmak için kullanılan takoz kamadır.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Sivri uçlu (keskin) bıçak, balta, kazma, keser, orak, tırpan a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ızdaki kesici di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ler, makasın kesici kısımları, iğne, çuvaldız , keski ve pulluk bir tür kamadır.</a:t>
            </a:r>
            <a:endParaRPr kumimoji="0" lang="tr-T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5841" name="Resim 99" descr="w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45025"/>
            <a:ext cx="3644702" cy="3212976"/>
          </a:xfrm>
          <a:prstGeom prst="rect">
            <a:avLst/>
          </a:prstGeom>
          <a:noFill/>
        </p:spPr>
      </p:pic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0" y="27908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6 Grup"/>
          <p:cNvGrpSpPr/>
          <p:nvPr/>
        </p:nvGrpSpPr>
        <p:grpSpPr>
          <a:xfrm>
            <a:off x="3491880" y="3573016"/>
            <a:ext cx="5400600" cy="3114347"/>
            <a:chOff x="3491880" y="3573016"/>
            <a:chExt cx="5400600" cy="3114347"/>
          </a:xfrm>
        </p:grpSpPr>
        <p:pic>
          <p:nvPicPr>
            <p:cNvPr id="36866" name="Picture 2" descr="http://images.slideplayer.biz.tr/10/2724068/slides/slide_18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91880" y="3573016"/>
              <a:ext cx="5400600" cy="3114347"/>
            </a:xfrm>
            <a:prstGeom prst="rect">
              <a:avLst/>
            </a:prstGeom>
            <a:noFill/>
          </p:spPr>
        </p:pic>
        <p:sp>
          <p:nvSpPr>
            <p:cNvPr id="6" name="5 Yuvarlatılmış Dikdörtgen"/>
            <p:cNvSpPr/>
            <p:nvPr/>
          </p:nvSpPr>
          <p:spPr>
            <a:xfrm>
              <a:off x="3563888" y="3645024"/>
              <a:ext cx="3816424" cy="360040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7" name="Picture 7" descr="https://encrypted-tbn3.gstatic.com/images?q=tbn:ANd9GcT4sxmOA3rRoBLZFaIpLpTDGKOk52oIMGFYf8vAdOJdgb35BbP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5" y="3573016"/>
            <a:ext cx="2736304" cy="3168352"/>
          </a:xfrm>
          <a:prstGeom prst="rect">
            <a:avLst/>
          </a:prstGeom>
          <a:noFill/>
        </p:spPr>
      </p:pic>
      <p:pic>
        <p:nvPicPr>
          <p:cNvPr id="35843" name="Picture 3" descr="http://st.depositphotos.com/1806106/4007/i/950/depositphotos_40071805-Stone-whe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3016"/>
            <a:ext cx="2695919" cy="2664296"/>
          </a:xfrm>
          <a:prstGeom prst="rect">
            <a:avLst/>
          </a:prstGeom>
          <a:noFill/>
        </p:spPr>
      </p:pic>
      <p:pic>
        <p:nvPicPr>
          <p:cNvPr id="35845" name="Picture 5" descr="http://st.depositphotos.com/1004370/4185/i/110/depositphotos_41854023-First-stone-whee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7" y="3645024"/>
            <a:ext cx="2232248" cy="2376264"/>
          </a:xfrm>
          <a:prstGeom prst="rect">
            <a:avLst/>
          </a:prstGeom>
          <a:noFill/>
        </p:spPr>
      </p:pic>
      <p:pic>
        <p:nvPicPr>
          <p:cNvPr id="35849" name="Picture 9" descr="http://www.yardimcikaynaklar.com/wp-content/uploads/2013/11/g%C3%BCn%C3%BCm%C3%BCz-tekerle%C4%9F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05530" y="3789040"/>
            <a:ext cx="1938470" cy="2435709"/>
          </a:xfrm>
          <a:prstGeom prst="rect">
            <a:avLst/>
          </a:prstGeom>
          <a:noFill/>
        </p:spPr>
      </p:pic>
      <p:pic>
        <p:nvPicPr>
          <p:cNvPr id="35851" name="Picture 11" descr="http://yumurtaliekmek.com/wp-content/uploads/2015/06/tekerlegin-icadi-2706-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90875" y="0"/>
            <a:ext cx="5953125" cy="2143125"/>
          </a:xfrm>
          <a:prstGeom prst="rect">
            <a:avLst/>
          </a:prstGeom>
          <a:noFill/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95536" y="987112"/>
            <a:ext cx="8748464" cy="2369880"/>
          </a:xfrm>
          <a:prstGeom prst="rect">
            <a:avLst/>
          </a:prstGeom>
          <a:noFill/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TEKERLEK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Günümüzden 5000 yıl önce Sümerliler tarafından icat edilen tekerlek sürtünme kuvvetini azalttığı için en önemli buluşlardan biri sayılır. Tekerlek yuvarlanma hareketinden yararlanır.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Araba, otobüs,  paten, bisiklet gibi araçlarda kullanılır.</a:t>
            </a:r>
            <a:endParaRPr kumimoji="0" lang="tr-TR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Picture 8" descr="http://www.testcin.com/wp-content/uploads/2014/08/7-sinif-fen-ve-teknoloji-basit-makineler-testi-coz-2-unite-soru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852936"/>
            <a:ext cx="4427984" cy="4005064"/>
          </a:xfrm>
          <a:prstGeom prst="rect">
            <a:avLst/>
          </a:prstGeom>
          <a:noFill/>
        </p:spPr>
      </p:pic>
      <p:pic>
        <p:nvPicPr>
          <p:cNvPr id="34826" name="Picture 10" descr="http://www.testcin.com/wp-content/uploads/2014/08/7-sinif-fen-ve-teknoloji-basit-makineler-testi-coz-egik-duzlem-disliler-2-unite-soru-0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952"/>
            <a:ext cx="4673344" cy="3729840"/>
          </a:xfrm>
          <a:prstGeom prst="rect">
            <a:avLst/>
          </a:prstGeom>
          <a:noFill/>
        </p:spPr>
      </p:pic>
      <p:pic>
        <p:nvPicPr>
          <p:cNvPr id="7" name="Picture 4" descr="http://www.testcin.com/wp-content/uploads/2014/08/7-sinif-fen-ve-teknoloji-basit-makineler-testi-coz-egik-duzlem-disliler-2-unite-soru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1"/>
            <a:ext cx="4248472" cy="2780928"/>
          </a:xfrm>
          <a:prstGeom prst="rect">
            <a:avLst/>
          </a:prstGeom>
          <a:noFill/>
        </p:spPr>
      </p:pic>
      <p:pic>
        <p:nvPicPr>
          <p:cNvPr id="8" name="Picture 10" descr="http://www.testcin.com/wp-content/uploads/2014/08/7-sinif-fen-ve-teknoloji-basit-makineler-testi-coz-2-unite-soru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4609271" cy="2780928"/>
          </a:xfrm>
          <a:prstGeom prst="rect">
            <a:avLst/>
          </a:prstGeom>
          <a:noFill/>
        </p:spPr>
      </p:pic>
      <p:sp>
        <p:nvSpPr>
          <p:cNvPr id="9" name="8 Metin kutusu"/>
          <p:cNvSpPr txBox="1"/>
          <p:nvPr/>
        </p:nvSpPr>
        <p:spPr>
          <a:xfrm>
            <a:off x="239797" y="2300318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348573" y="609329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7057111" y="234888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4873425" y="644462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348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348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http://www.testcin.com/wp-content/uploads/2014/08/7-sinif-fen-ve-teknoloji-basit-makineler-testi-coz-2-unite-soru-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356992"/>
            <a:ext cx="4788024" cy="3501008"/>
          </a:xfrm>
          <a:prstGeom prst="rect">
            <a:avLst/>
          </a:prstGeom>
          <a:noFill/>
        </p:spPr>
      </p:pic>
      <p:pic>
        <p:nvPicPr>
          <p:cNvPr id="33794" name="Picture 2" descr="http://www.testcin.com/wp-content/uploads/2014/08/7-sinif-fen-ve-teknoloji-basit-makineler-testi-coz-egik-duzlem-disliler-2-unite-soru-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499992" cy="3972869"/>
          </a:xfrm>
          <a:prstGeom prst="rect">
            <a:avLst/>
          </a:prstGeom>
          <a:noFill/>
        </p:spPr>
      </p:pic>
      <p:grpSp>
        <p:nvGrpSpPr>
          <p:cNvPr id="16" name="15 Grup"/>
          <p:cNvGrpSpPr/>
          <p:nvPr/>
        </p:nvGrpSpPr>
        <p:grpSpPr>
          <a:xfrm>
            <a:off x="251520" y="4161530"/>
            <a:ext cx="3888432" cy="2696470"/>
            <a:chOff x="251520" y="4161530"/>
            <a:chExt cx="3888432" cy="2696470"/>
          </a:xfrm>
        </p:grpSpPr>
        <p:pic>
          <p:nvPicPr>
            <p:cNvPr id="6" name="Picture 2" descr="http://www.sanalokulumuz.com/sr/133/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51520" y="4161530"/>
              <a:ext cx="1440160" cy="2696470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1835696" y="4437112"/>
              <a:ext cx="2304256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Şekildeki dengelenmiş sistemde F kaç N </a:t>
              </a:r>
              <a:r>
                <a:rPr lang="tr-TR" dirty="0" err="1" smtClean="0"/>
                <a:t>dir</a:t>
              </a:r>
              <a:r>
                <a:rPr lang="tr-TR" dirty="0" smtClean="0"/>
                <a:t>?</a:t>
              </a:r>
            </a:p>
            <a:p>
              <a:endParaRPr lang="tr-TR" dirty="0" smtClean="0"/>
            </a:p>
            <a:p>
              <a:pPr marL="342900" indent="-342900">
                <a:buAutoNum type="alphaUcParenR"/>
              </a:pPr>
              <a:r>
                <a:rPr lang="tr-TR" dirty="0" smtClean="0"/>
                <a:t>10</a:t>
              </a:r>
            </a:p>
            <a:p>
              <a:pPr marL="342900" indent="-342900">
                <a:buAutoNum type="alphaUcParenR"/>
              </a:pPr>
              <a:r>
                <a:rPr lang="tr-TR" dirty="0" smtClean="0"/>
                <a:t>15</a:t>
              </a:r>
            </a:p>
            <a:p>
              <a:pPr marL="342900" indent="-342900">
                <a:buAutoNum type="alphaUcParenR"/>
              </a:pPr>
              <a:r>
                <a:rPr lang="tr-TR" dirty="0" smtClean="0"/>
                <a:t>20</a:t>
              </a:r>
            </a:p>
            <a:p>
              <a:pPr marL="342900" indent="-342900">
                <a:buAutoNum type="alphaUcParenR"/>
              </a:pPr>
              <a:r>
                <a:rPr lang="tr-TR" dirty="0" smtClean="0"/>
                <a:t>30</a:t>
              </a:r>
            </a:p>
            <a:p>
              <a:endParaRPr lang="tr-TR" dirty="0"/>
            </a:p>
          </p:txBody>
        </p:sp>
      </p:grpSp>
      <p:grpSp>
        <p:nvGrpSpPr>
          <p:cNvPr id="17" name="16 Grup"/>
          <p:cNvGrpSpPr/>
          <p:nvPr/>
        </p:nvGrpSpPr>
        <p:grpSpPr>
          <a:xfrm>
            <a:off x="4644008" y="1"/>
            <a:ext cx="4464496" cy="3428999"/>
            <a:chOff x="4644008" y="1"/>
            <a:chExt cx="4464496" cy="3428999"/>
          </a:xfrm>
        </p:grpSpPr>
        <p:pic>
          <p:nvPicPr>
            <p:cNvPr id="33798" name="Picture 6" descr="http://testleri.gen.tr/wp-content/uploads/2012/11/basit-makineler-2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76056" y="1"/>
              <a:ext cx="2961708" cy="2636912"/>
            </a:xfrm>
            <a:prstGeom prst="rect">
              <a:avLst/>
            </a:prstGeom>
            <a:noFill/>
          </p:spPr>
        </p:pic>
        <p:sp>
          <p:nvSpPr>
            <p:cNvPr id="8" name="7 Metin kutusu"/>
            <p:cNvSpPr txBox="1"/>
            <p:nvPr/>
          </p:nvSpPr>
          <p:spPr>
            <a:xfrm>
              <a:off x="4644008" y="2505670"/>
              <a:ext cx="44644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Şekildeki dengelenmiş sistemde X kaç N </a:t>
              </a:r>
              <a:r>
                <a:rPr lang="tr-TR" dirty="0" err="1" smtClean="0"/>
                <a:t>dir</a:t>
              </a:r>
              <a:r>
                <a:rPr lang="tr-TR" dirty="0" smtClean="0"/>
                <a:t>?</a:t>
              </a:r>
            </a:p>
            <a:p>
              <a:pPr marL="342900" indent="-342900">
                <a:buAutoNum type="alphaUcParenR"/>
              </a:pPr>
              <a:r>
                <a:rPr lang="tr-TR" dirty="0" smtClean="0"/>
                <a:t>20       B) 25      C) 30       D) 40</a:t>
              </a:r>
            </a:p>
            <a:p>
              <a:endParaRPr lang="tr-TR" dirty="0"/>
            </a:p>
          </p:txBody>
        </p:sp>
      </p:grpSp>
      <p:sp>
        <p:nvSpPr>
          <p:cNvPr id="9" name="8 Metin kutusu"/>
          <p:cNvSpPr txBox="1"/>
          <p:nvPr/>
        </p:nvSpPr>
        <p:spPr>
          <a:xfrm>
            <a:off x="-36512" y="393305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6.</a:t>
            </a:r>
            <a:endParaRPr lang="tr-TR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4788024" y="0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7.</a:t>
            </a:r>
            <a:endParaRPr lang="tr-TR" b="1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4427984" y="3212976"/>
            <a:ext cx="4320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8.</a:t>
            </a:r>
            <a:endParaRPr lang="tr-TR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169459" y="320426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1765358" y="542479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7152565" y="268848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6718847" y="486044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379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70" decel="100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770" decel="100000"/>
                                        <p:tgtEl>
                                          <p:spTgt spid="1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9" dur="77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s://encrypted-tbn1.gstatic.com/images?q=tbn:ANd9GcRTbimXDwqTnmeLWJbjRDWd-PeU3khu9kYGcdUgxGq79AtAbb-4t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-675456"/>
            <a:ext cx="4608512" cy="4491880"/>
          </a:xfrm>
          <a:prstGeom prst="rect">
            <a:avLst/>
          </a:prstGeom>
          <a:noFill/>
        </p:spPr>
      </p:pic>
      <p:pic>
        <p:nvPicPr>
          <p:cNvPr id="44038" name="Picture 6" descr="http://www.sosyaldersleri.com/template/standart/fen-ve-teknoloji/test/306026588401529826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9504" y="3356992"/>
            <a:ext cx="4464496" cy="3501008"/>
          </a:xfrm>
          <a:prstGeom prst="rect">
            <a:avLst/>
          </a:prstGeom>
          <a:noFill/>
        </p:spPr>
      </p:pic>
      <p:pic>
        <p:nvPicPr>
          <p:cNvPr id="44040" name="Picture 8" descr="http://www.testcin.com/wp-content/uploads/2014/08/7-sinif-fen-ve-teknoloji-basit-makineler-testi-coz-egik-duzlem-disliler-2-unite-soru-1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11281"/>
            <a:ext cx="4355976" cy="3346719"/>
          </a:xfrm>
          <a:prstGeom prst="rect">
            <a:avLst/>
          </a:prstGeom>
          <a:noFill/>
        </p:spPr>
      </p:pic>
      <p:pic>
        <p:nvPicPr>
          <p:cNvPr id="6" name="Picture 4" descr="http://www.testcin.com/wp-content/uploads/2014/08/7-sinif-fen-ve-teknoloji-basit-makineler-testi-coz-egik-duzlem-disliler-2-unite-soru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0"/>
            <a:ext cx="4572000" cy="321297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-36512" y="260648"/>
            <a:ext cx="432048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9.</a:t>
            </a:r>
            <a:endParaRPr lang="tr-TR" b="1" dirty="0"/>
          </a:p>
        </p:txBody>
      </p:sp>
      <p:sp>
        <p:nvSpPr>
          <p:cNvPr id="8" name="7 Metin kutusu"/>
          <p:cNvSpPr txBox="1"/>
          <p:nvPr/>
        </p:nvSpPr>
        <p:spPr>
          <a:xfrm>
            <a:off x="35496" y="3419708"/>
            <a:ext cx="5040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10.</a:t>
            </a:r>
            <a:endParaRPr lang="tr-TR" b="1" dirty="0"/>
          </a:p>
        </p:txBody>
      </p:sp>
      <p:sp>
        <p:nvSpPr>
          <p:cNvPr id="9" name="8 Metin kutusu"/>
          <p:cNvSpPr txBox="1"/>
          <p:nvPr/>
        </p:nvSpPr>
        <p:spPr>
          <a:xfrm>
            <a:off x="4427984" y="0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11.</a:t>
            </a:r>
            <a:endParaRPr lang="tr-TR" b="1" dirty="0"/>
          </a:p>
        </p:txBody>
      </p:sp>
      <p:sp>
        <p:nvSpPr>
          <p:cNvPr id="10" name="9 Metin kutusu"/>
          <p:cNvSpPr txBox="1"/>
          <p:nvPr/>
        </p:nvSpPr>
        <p:spPr>
          <a:xfrm>
            <a:off x="4283968" y="3356992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12.</a:t>
            </a:r>
            <a:endParaRPr lang="tr-TR" b="1" dirty="0"/>
          </a:p>
        </p:txBody>
      </p:sp>
      <p:sp>
        <p:nvSpPr>
          <p:cNvPr id="11" name="10 Metin kutusu"/>
          <p:cNvSpPr txBox="1"/>
          <p:nvPr/>
        </p:nvSpPr>
        <p:spPr>
          <a:xfrm>
            <a:off x="310192" y="261600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179512" y="644462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5868144" y="273330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4691632" y="6337185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404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440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4" name="Picture 6" descr="http://bilgiyelpazesi.com/egitim_ogretim/yazili_sorulari_yazili_arsivi/fen_ve_teknoloji_dersi_yazili_sorulari/fen_ve_teknoloji_dersi_7_1_3_yazili/fen_ve_teknoloji_7_sinif_1_donem_3_yazilisi_8_test_dosyalar/image0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3861048"/>
            <a:ext cx="4788024" cy="3212976"/>
          </a:xfrm>
          <a:prstGeom prst="rect">
            <a:avLst/>
          </a:prstGeom>
          <a:noFill/>
        </p:spPr>
      </p:pic>
      <p:grpSp>
        <p:nvGrpSpPr>
          <p:cNvPr id="29" name="28 Grup"/>
          <p:cNvGrpSpPr/>
          <p:nvPr/>
        </p:nvGrpSpPr>
        <p:grpSpPr>
          <a:xfrm>
            <a:off x="4932040" y="116632"/>
            <a:ext cx="4211960" cy="2712497"/>
            <a:chOff x="4932040" y="116632"/>
            <a:chExt cx="4211960" cy="2712497"/>
          </a:xfrm>
        </p:grpSpPr>
        <p:pic>
          <p:nvPicPr>
            <p:cNvPr id="6" name="Picture 4" descr="http://testleri.gen.tr/wp-content/uploads/2012/11/basit-makineler1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32040" y="116632"/>
              <a:ext cx="3933825" cy="1524001"/>
            </a:xfrm>
            <a:prstGeom prst="rect">
              <a:avLst/>
            </a:prstGeom>
            <a:noFill/>
          </p:spPr>
        </p:pic>
        <p:sp>
          <p:nvSpPr>
            <p:cNvPr id="7" name="6 Metin kutusu"/>
            <p:cNvSpPr txBox="1"/>
            <p:nvPr/>
          </p:nvSpPr>
          <p:spPr>
            <a:xfrm>
              <a:off x="5004048" y="1628800"/>
              <a:ext cx="413995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Şekildeki dengelenmiş kaldıraç  sistemi de F kaç N </a:t>
              </a:r>
              <a:r>
                <a:rPr lang="tr-TR" dirty="0" err="1" smtClean="0"/>
                <a:t>dir</a:t>
              </a:r>
              <a:r>
                <a:rPr lang="tr-TR" dirty="0" smtClean="0"/>
                <a:t>?</a:t>
              </a:r>
            </a:p>
            <a:p>
              <a:pPr marL="342900" indent="-342900">
                <a:buAutoNum type="alphaUcParenR"/>
              </a:pPr>
              <a:r>
                <a:rPr lang="tr-TR" dirty="0" smtClean="0"/>
                <a:t>30       B) 40     C) 50     D) 60</a:t>
              </a:r>
            </a:p>
            <a:p>
              <a:endParaRPr lang="tr-TR" dirty="0"/>
            </a:p>
          </p:txBody>
        </p:sp>
      </p:grpSp>
      <p:cxnSp>
        <p:nvCxnSpPr>
          <p:cNvPr id="9" name="8 Düz Bağlayıcı"/>
          <p:cNvCxnSpPr/>
          <p:nvPr/>
        </p:nvCxnSpPr>
        <p:spPr>
          <a:xfrm>
            <a:off x="4788024" y="2636912"/>
            <a:ext cx="435597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12 Metin kutusu"/>
          <p:cNvSpPr txBox="1"/>
          <p:nvPr/>
        </p:nvSpPr>
        <p:spPr>
          <a:xfrm>
            <a:off x="107504" y="3995772"/>
            <a:ext cx="5040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14.</a:t>
            </a:r>
            <a:endParaRPr lang="tr-TR" b="1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4716016" y="44624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15.</a:t>
            </a:r>
            <a:endParaRPr lang="tr-TR" b="1" dirty="0"/>
          </a:p>
        </p:txBody>
      </p:sp>
      <p:sp>
        <p:nvSpPr>
          <p:cNvPr id="20" name="19 Metin kutusu"/>
          <p:cNvSpPr txBox="1"/>
          <p:nvPr/>
        </p:nvSpPr>
        <p:spPr>
          <a:xfrm>
            <a:off x="4211960" y="3419708"/>
            <a:ext cx="576064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2519200" y="5985856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7343736" y="207304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grpSp>
        <p:nvGrpSpPr>
          <p:cNvPr id="34" name="33 Grup"/>
          <p:cNvGrpSpPr/>
          <p:nvPr/>
        </p:nvGrpSpPr>
        <p:grpSpPr>
          <a:xfrm>
            <a:off x="4860032" y="2636912"/>
            <a:ext cx="4283968" cy="4221088"/>
            <a:chOff x="4860032" y="2636912"/>
            <a:chExt cx="4283968" cy="4221088"/>
          </a:xfrm>
        </p:grpSpPr>
        <p:pic>
          <p:nvPicPr>
            <p:cNvPr id="43016" name="Picture 8" descr="http://www.karmabilgi.net/images/kaldirac-soru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860032" y="2636912"/>
              <a:ext cx="4283968" cy="4221088"/>
            </a:xfrm>
            <a:prstGeom prst="rect">
              <a:avLst/>
            </a:prstGeom>
            <a:noFill/>
          </p:spPr>
        </p:pic>
        <p:grpSp>
          <p:nvGrpSpPr>
            <p:cNvPr id="32" name="31 Grup"/>
            <p:cNvGrpSpPr/>
            <p:nvPr/>
          </p:nvGrpSpPr>
          <p:grpSpPr>
            <a:xfrm>
              <a:off x="4860032" y="3717032"/>
              <a:ext cx="2664296" cy="2088232"/>
              <a:chOff x="5580112" y="3501008"/>
              <a:chExt cx="2664296" cy="2088232"/>
            </a:xfrm>
          </p:grpSpPr>
          <p:sp>
            <p:nvSpPr>
              <p:cNvPr id="26" name="25 Metin kutusu"/>
              <p:cNvSpPr txBox="1"/>
              <p:nvPr/>
            </p:nvSpPr>
            <p:spPr>
              <a:xfrm>
                <a:off x="7812360" y="3501008"/>
                <a:ext cx="43204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B)</a:t>
                </a:r>
                <a:endParaRPr lang="tr-TR" dirty="0"/>
              </a:p>
            </p:txBody>
          </p:sp>
          <p:sp>
            <p:nvSpPr>
              <p:cNvPr id="27" name="26 Metin kutusu"/>
              <p:cNvSpPr txBox="1"/>
              <p:nvPr/>
            </p:nvSpPr>
            <p:spPr>
              <a:xfrm>
                <a:off x="5580112" y="5100276"/>
                <a:ext cx="43204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C)</a:t>
                </a:r>
                <a:endParaRPr lang="tr-TR" dirty="0"/>
              </a:p>
            </p:txBody>
          </p:sp>
          <p:sp>
            <p:nvSpPr>
              <p:cNvPr id="28" name="27 Metin kutusu"/>
              <p:cNvSpPr txBox="1"/>
              <p:nvPr/>
            </p:nvSpPr>
            <p:spPr>
              <a:xfrm>
                <a:off x="7812360" y="5219908"/>
                <a:ext cx="43204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/>
                  <a:t>D)</a:t>
                </a:r>
                <a:endParaRPr lang="tr-TR" dirty="0"/>
              </a:p>
            </p:txBody>
          </p:sp>
        </p:grpSp>
        <p:sp>
          <p:nvSpPr>
            <p:cNvPr id="33" name="32 Metin kutusu"/>
            <p:cNvSpPr txBox="1"/>
            <p:nvPr/>
          </p:nvSpPr>
          <p:spPr>
            <a:xfrm>
              <a:off x="4860032" y="3717032"/>
              <a:ext cx="432048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A)</a:t>
              </a:r>
              <a:endParaRPr lang="tr-TR" dirty="0"/>
            </a:p>
          </p:txBody>
        </p:sp>
      </p:grpSp>
      <p:sp>
        <p:nvSpPr>
          <p:cNvPr id="24" name="23 Metin kutusu"/>
          <p:cNvSpPr txBox="1"/>
          <p:nvPr/>
        </p:nvSpPr>
        <p:spPr>
          <a:xfrm>
            <a:off x="4860032" y="363631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4788024" y="2699628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16.</a:t>
            </a:r>
            <a:endParaRPr lang="tr-TR" b="1" dirty="0"/>
          </a:p>
        </p:txBody>
      </p:sp>
      <p:grpSp>
        <p:nvGrpSpPr>
          <p:cNvPr id="39" name="38 Grup"/>
          <p:cNvGrpSpPr/>
          <p:nvPr/>
        </p:nvGrpSpPr>
        <p:grpSpPr>
          <a:xfrm>
            <a:off x="-2646" y="127083"/>
            <a:ext cx="4968552" cy="4005064"/>
            <a:chOff x="-108520" y="0"/>
            <a:chExt cx="4968552" cy="4005064"/>
          </a:xfrm>
        </p:grpSpPr>
        <p:grpSp>
          <p:nvGrpSpPr>
            <p:cNvPr id="36" name="35 Grup"/>
            <p:cNvGrpSpPr/>
            <p:nvPr/>
          </p:nvGrpSpPr>
          <p:grpSpPr>
            <a:xfrm>
              <a:off x="-108520" y="0"/>
              <a:ext cx="4788024" cy="3861048"/>
              <a:chOff x="827584" y="0"/>
              <a:chExt cx="4788024" cy="3861048"/>
            </a:xfrm>
          </p:grpSpPr>
          <p:grpSp>
            <p:nvGrpSpPr>
              <p:cNvPr id="35" name="34 Grup"/>
              <p:cNvGrpSpPr/>
              <p:nvPr/>
            </p:nvGrpSpPr>
            <p:grpSpPr>
              <a:xfrm>
                <a:off x="827584" y="0"/>
                <a:ext cx="4788024" cy="3861048"/>
                <a:chOff x="827584" y="0"/>
                <a:chExt cx="4788024" cy="3861048"/>
              </a:xfrm>
            </p:grpSpPr>
            <p:pic>
              <p:nvPicPr>
                <p:cNvPr id="43010" name="Picture 2" descr="http://www.bilgicik.com/wp-content/uploads/2013/04/Basit-Makinalar-%C3%A7%C3%B6z%C3%BCml%C3%BC-test-2003.jpg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>
                  <a:off x="827584" y="0"/>
                  <a:ext cx="4788024" cy="3861048"/>
                </a:xfrm>
                <a:prstGeom prst="rect">
                  <a:avLst/>
                </a:prstGeom>
                <a:noFill/>
              </p:spPr>
            </p:pic>
            <p:sp>
              <p:nvSpPr>
                <p:cNvPr id="17" name="16 Metin kutusu"/>
                <p:cNvSpPr txBox="1"/>
                <p:nvPr/>
              </p:nvSpPr>
              <p:spPr>
                <a:xfrm>
                  <a:off x="1835696" y="1124744"/>
                  <a:ext cx="432048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dirty="0" smtClean="0"/>
                    <a:t>h</a:t>
                  </a:r>
                  <a:endParaRPr lang="tr-TR" dirty="0"/>
                </a:p>
              </p:txBody>
            </p:sp>
            <p:sp>
              <p:nvSpPr>
                <p:cNvPr id="18" name="17 Metin kutusu"/>
                <p:cNvSpPr txBox="1"/>
                <p:nvPr/>
              </p:nvSpPr>
              <p:spPr>
                <a:xfrm>
                  <a:off x="2132112" y="827420"/>
                  <a:ext cx="351656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dirty="0" smtClean="0"/>
                    <a:t>l</a:t>
                  </a:r>
                  <a:endParaRPr lang="tr-TR" dirty="0"/>
                </a:p>
              </p:txBody>
            </p:sp>
            <p:sp>
              <p:nvSpPr>
                <p:cNvPr id="19" name="18 Metin kutusu"/>
                <p:cNvSpPr txBox="1"/>
                <p:nvPr/>
              </p:nvSpPr>
              <p:spPr>
                <a:xfrm>
                  <a:off x="2051720" y="2708920"/>
                  <a:ext cx="432048" cy="769441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r>
                    <a:rPr lang="tr-TR" sz="1600" dirty="0" smtClean="0"/>
                    <a:t> l</a:t>
                  </a:r>
                </a:p>
                <a:p>
                  <a:r>
                    <a:rPr lang="tr-TR" sz="1200" b="1" dirty="0" smtClean="0"/>
                    <a:t>---</a:t>
                  </a:r>
                </a:p>
                <a:p>
                  <a:r>
                    <a:rPr lang="tr-TR" sz="1600" dirty="0" smtClean="0"/>
                    <a:t> h</a:t>
                  </a:r>
                  <a:endParaRPr lang="tr-TR" sz="1600" dirty="0"/>
                </a:p>
              </p:txBody>
            </p:sp>
          </p:grpSp>
          <p:sp>
            <p:nvSpPr>
              <p:cNvPr id="21" name="20 Metin kutusu"/>
              <p:cNvSpPr txBox="1"/>
              <p:nvPr/>
            </p:nvSpPr>
            <p:spPr>
              <a:xfrm>
                <a:off x="4427984" y="3383132"/>
                <a:ext cx="432048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tr-TR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4</a:t>
                </a:r>
                <a:endParaRPr lang="tr-TR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8" name="37 Yuvarlatılmış Dikdörtgen"/>
            <p:cNvSpPr/>
            <p:nvPr/>
          </p:nvSpPr>
          <p:spPr>
            <a:xfrm>
              <a:off x="3995936" y="3212976"/>
              <a:ext cx="864096" cy="79208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2" name="11 Metin kutusu"/>
          <p:cNvSpPr txBox="1"/>
          <p:nvPr/>
        </p:nvSpPr>
        <p:spPr>
          <a:xfrm>
            <a:off x="251520" y="188640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13.</a:t>
            </a:r>
            <a:endParaRPr lang="tr-TR" b="1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3179464" y="3429000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4301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2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7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770" decel="100000"/>
                                        <p:tgtEl>
                                          <p:spTgt spid="3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0" dur="77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2" dur="77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043608" y="620688"/>
            <a:ext cx="6835397" cy="89255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HAYATIMIZI KOLAYLAŞTIRAN    MAKİNELER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(</a:t>
            </a:r>
            <a:r>
              <a:rPr kumimoji="0" lang="tr-TR" sz="2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BASİT MAKİNELER</a:t>
            </a:r>
            <a:r>
              <a:rPr kumimoji="0" lang="tr-TR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)</a:t>
            </a:r>
            <a:endParaRPr kumimoji="0" lang="tr-TR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683568" y="1844824"/>
            <a:ext cx="799288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r-TR" sz="2800" dirty="0" smtClean="0">
                <a:latin typeface="Cambria" pitchFamily="18" charset="0"/>
                <a:cs typeface="Arial" pitchFamily="34" charset="0"/>
              </a:rPr>
              <a:t>Günlük </a:t>
            </a:r>
            <a:r>
              <a:rPr lang="tr-TR" sz="2800" smtClean="0">
                <a:latin typeface="Cambria" pitchFamily="18" charset="0"/>
                <a:cs typeface="Arial" pitchFamily="34" charset="0"/>
              </a:rPr>
              <a:t>hayatta i</a:t>
            </a:r>
            <a:r>
              <a:rPr lang="tr-TR" sz="2800" smtClean="0">
                <a:latin typeface="Cambria" pitchFamily="18" charset="0"/>
                <a:ea typeface="TimesNewRoman"/>
                <a:cs typeface="TimesNewRoman"/>
              </a:rPr>
              <a:t>ş 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yapılmasını kolayla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tıran, kuvvetin yön ve büyüklü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ünü de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i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tiren,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800" dirty="0" smtClean="0">
                <a:latin typeface="Cambria" pitchFamily="18" charset="0"/>
                <a:cs typeface="Arial" pitchFamily="34" charset="0"/>
              </a:rPr>
              <a:t> çok az parçadan olu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an ve tek bir kuvvet çe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idini kullanan araçlara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Basit Makineler 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denir.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r-TR" sz="2800" dirty="0" smtClean="0">
                <a:latin typeface="Cambria" pitchFamily="18" charset="0"/>
                <a:cs typeface="Arial" pitchFamily="34" charset="0"/>
              </a:rPr>
              <a:t>Kaldıraç, makara, palanga, e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ik düzlem, çıkrık, di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li çark, kasnak, vida, kama, keski, tekerlek basit makine çe</a:t>
            </a: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itleridir.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tr-TR" sz="2800" dirty="0" smtClean="0">
                <a:latin typeface="Cambria" pitchFamily="18" charset="0"/>
                <a:ea typeface="TimesNewRoman"/>
                <a:cs typeface="TimesNewRoman"/>
              </a:rPr>
              <a:t>İ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ki ya da daha fazla basit makine kullanılarak yapılan makinelere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Bile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ea typeface="TimesNewRoman,Bold"/>
                <a:cs typeface="TimesNewRoman,Bold"/>
              </a:rPr>
              <a:t>ş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ik Makine </a:t>
            </a:r>
            <a:r>
              <a:rPr lang="tr-TR" sz="2800" dirty="0" smtClean="0">
                <a:latin typeface="Cambria" pitchFamily="18" charset="0"/>
                <a:cs typeface="Arial" pitchFamily="34" charset="0"/>
              </a:rPr>
              <a:t>denir.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23 Grup"/>
          <p:cNvGrpSpPr/>
          <p:nvPr/>
        </p:nvGrpSpPr>
        <p:grpSpPr>
          <a:xfrm>
            <a:off x="-36512" y="3356992"/>
            <a:ext cx="4572000" cy="3698542"/>
            <a:chOff x="-36512" y="3356992"/>
            <a:chExt cx="4572000" cy="3698542"/>
          </a:xfrm>
        </p:grpSpPr>
        <p:pic>
          <p:nvPicPr>
            <p:cNvPr id="38918" name="Picture 6" descr="https://encrypted-tbn0.gstatic.com/images?q=tbn:ANd9GcShWiHydQYjx_JGDnS-lNzZNYI-5KerdqwX2TvqL2lmsA9doY84aQ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-36512" y="3356992"/>
              <a:ext cx="4572000" cy="3577836"/>
            </a:xfrm>
            <a:prstGeom prst="rect">
              <a:avLst/>
            </a:prstGeom>
            <a:noFill/>
          </p:spPr>
        </p:pic>
        <p:sp>
          <p:nvSpPr>
            <p:cNvPr id="8" name="7 Metin kutusu"/>
            <p:cNvSpPr txBox="1"/>
            <p:nvPr/>
          </p:nvSpPr>
          <p:spPr>
            <a:xfrm>
              <a:off x="35496" y="5301208"/>
              <a:ext cx="4464496" cy="175432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dirty="0" smtClean="0"/>
                <a:t>Şekildeki dengelenmiş sistemde  X/Y=3/5 olduğuna göre  60 N kuvveti kaldırabilmek için F kaç N olmalıdır? </a:t>
              </a:r>
            </a:p>
            <a:p>
              <a:endParaRPr lang="tr-TR" dirty="0" smtClean="0"/>
            </a:p>
            <a:p>
              <a:pPr marL="342900" indent="-342900">
                <a:buAutoNum type="alphaUcParenR"/>
              </a:pPr>
              <a:r>
                <a:rPr lang="tr-TR" dirty="0" smtClean="0"/>
                <a:t>30    B) 50      C) 60     D)  100</a:t>
              </a:r>
            </a:p>
            <a:p>
              <a:endParaRPr lang="tr-TR" dirty="0"/>
            </a:p>
          </p:txBody>
        </p:sp>
        <p:sp>
          <p:nvSpPr>
            <p:cNvPr id="9" name="8 Sağ Ayraç"/>
            <p:cNvSpPr/>
            <p:nvPr/>
          </p:nvSpPr>
          <p:spPr>
            <a:xfrm rot="16200000">
              <a:off x="1079612" y="3465004"/>
              <a:ext cx="288032" cy="1512168"/>
            </a:xfrm>
            <a:prstGeom prst="rightBrace">
              <a:avLst>
                <a:gd name="adj1" fmla="val 24613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Sağ Ayraç"/>
            <p:cNvSpPr/>
            <p:nvPr/>
          </p:nvSpPr>
          <p:spPr>
            <a:xfrm rot="5400000">
              <a:off x="1775411" y="3259868"/>
              <a:ext cx="432048" cy="2977444"/>
            </a:xfrm>
            <a:prstGeom prst="rightBrace">
              <a:avLst>
                <a:gd name="adj1" fmla="val 24613"/>
                <a:gd name="adj2" fmla="val 50813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38914" name="Picture 2" descr="http://www.sanalokulumuz.com/sr/133/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96" y="44624"/>
            <a:ext cx="2448272" cy="2304256"/>
          </a:xfrm>
          <a:prstGeom prst="rect">
            <a:avLst/>
          </a:prstGeom>
          <a:noFill/>
        </p:spPr>
      </p:pic>
      <p:sp>
        <p:nvSpPr>
          <p:cNvPr id="7" name="6 Metin kutusu"/>
          <p:cNvSpPr txBox="1"/>
          <p:nvPr/>
        </p:nvSpPr>
        <p:spPr>
          <a:xfrm>
            <a:off x="0" y="2276872"/>
            <a:ext cx="446449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Şekildeki dengelenmiş sistemde aşağıdaki bilgilerden hangisi </a:t>
            </a:r>
            <a:r>
              <a:rPr lang="tr-TR" b="1" dirty="0" smtClean="0"/>
              <a:t>yanlıştır</a:t>
            </a:r>
            <a:r>
              <a:rPr lang="tr-TR" dirty="0" smtClean="0"/>
              <a:t>?</a:t>
            </a:r>
          </a:p>
          <a:p>
            <a:endParaRPr lang="tr-TR" dirty="0" smtClean="0"/>
          </a:p>
          <a:p>
            <a:pPr marL="342900" indent="-342900">
              <a:buAutoNum type="alphaUcParenR"/>
            </a:pPr>
            <a:r>
              <a:rPr lang="tr-TR" dirty="0" smtClean="0"/>
              <a:t>2X=Y    B) T=Y      C) F=2T       D) X= F </a:t>
            </a:r>
          </a:p>
          <a:p>
            <a:endParaRPr lang="tr-TR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1847419" y="298522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2267744" y="6300609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-36512" y="116632"/>
            <a:ext cx="5040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17.</a:t>
            </a:r>
            <a:endParaRPr lang="tr-TR" b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35496" y="3573016"/>
            <a:ext cx="50405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18.</a:t>
            </a:r>
            <a:endParaRPr lang="tr-TR" b="1" dirty="0"/>
          </a:p>
        </p:txBody>
      </p:sp>
      <p:grpSp>
        <p:nvGrpSpPr>
          <p:cNvPr id="25" name="24 Grup"/>
          <p:cNvGrpSpPr/>
          <p:nvPr/>
        </p:nvGrpSpPr>
        <p:grpSpPr>
          <a:xfrm>
            <a:off x="4603629" y="6482"/>
            <a:ext cx="4572784" cy="3147720"/>
            <a:chOff x="4499992" y="0"/>
            <a:chExt cx="4572784" cy="3147720"/>
          </a:xfrm>
        </p:grpSpPr>
        <p:grpSp>
          <p:nvGrpSpPr>
            <p:cNvPr id="23" name="22 Grup"/>
            <p:cNvGrpSpPr/>
            <p:nvPr/>
          </p:nvGrpSpPr>
          <p:grpSpPr>
            <a:xfrm>
              <a:off x="4499992" y="0"/>
              <a:ext cx="4572784" cy="2996952"/>
              <a:chOff x="4571216" y="0"/>
              <a:chExt cx="4572784" cy="2996952"/>
            </a:xfrm>
          </p:grpSpPr>
          <p:grpSp>
            <p:nvGrpSpPr>
              <p:cNvPr id="21" name="20 Grup"/>
              <p:cNvGrpSpPr/>
              <p:nvPr/>
            </p:nvGrpSpPr>
            <p:grpSpPr>
              <a:xfrm>
                <a:off x="4571216" y="0"/>
                <a:ext cx="4572784" cy="2996952"/>
                <a:chOff x="4571216" y="0"/>
                <a:chExt cx="4572784" cy="2996952"/>
              </a:xfrm>
            </p:grpSpPr>
            <p:pic>
              <p:nvPicPr>
                <p:cNvPr id="38916" name="Picture 4" descr="http://www.fizikciyiz.com/_rsm/sorular-basitmaksor1-1223318306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571216" y="0"/>
                  <a:ext cx="4572784" cy="2996952"/>
                </a:xfrm>
                <a:prstGeom prst="rect">
                  <a:avLst/>
                </a:prstGeom>
                <a:noFill/>
              </p:spPr>
            </p:pic>
            <p:sp>
              <p:nvSpPr>
                <p:cNvPr id="20" name="19 Yuvarlatılmış Dikdörtgen"/>
                <p:cNvSpPr/>
                <p:nvPr/>
              </p:nvSpPr>
              <p:spPr>
                <a:xfrm>
                  <a:off x="6588224" y="1124744"/>
                  <a:ext cx="1152128" cy="576064"/>
                </a:xfrm>
                <a:prstGeom prst="round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tr-TR"/>
                </a:p>
              </p:txBody>
            </p:sp>
          </p:grpSp>
          <p:sp>
            <p:nvSpPr>
              <p:cNvPr id="22" name="21 Yuvarlatılmış Dikdörtgen"/>
              <p:cNvSpPr/>
              <p:nvPr/>
            </p:nvSpPr>
            <p:spPr>
              <a:xfrm>
                <a:off x="8532440" y="2276872"/>
                <a:ext cx="611560" cy="720080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tr-TR"/>
              </a:p>
            </p:txBody>
          </p:sp>
        </p:grpSp>
        <p:sp>
          <p:nvSpPr>
            <p:cNvPr id="11" name="10 Metin kutusu"/>
            <p:cNvSpPr txBox="1"/>
            <p:nvPr/>
          </p:nvSpPr>
          <p:spPr>
            <a:xfrm>
              <a:off x="7331750" y="2316723"/>
              <a:ext cx="1097053" cy="83099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tr-TR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D)  50 </a:t>
              </a:r>
              <a:r>
                <a:rPr lang="tr-TR" sz="1600" dirty="0" smtClean="0">
                  <a:solidFill>
                    <a:schemeClr val="bg1"/>
                  </a:solidFill>
                </a:rPr>
                <a:t>……………………………</a:t>
              </a:r>
              <a:endParaRPr lang="tr-TR" sz="1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4" name="13 Metin kutusu"/>
          <p:cNvSpPr txBox="1"/>
          <p:nvPr/>
        </p:nvSpPr>
        <p:spPr>
          <a:xfrm>
            <a:off x="7380312" y="2204864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4572000" y="44624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19.</a:t>
            </a:r>
            <a:endParaRPr lang="tr-TR" b="1" dirty="0"/>
          </a:p>
        </p:txBody>
      </p:sp>
      <p:sp>
        <p:nvSpPr>
          <p:cNvPr id="19" name="18 Metin kutusu"/>
          <p:cNvSpPr txBox="1"/>
          <p:nvPr/>
        </p:nvSpPr>
        <p:spPr>
          <a:xfrm>
            <a:off x="4499992" y="2771636"/>
            <a:ext cx="64807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20.</a:t>
            </a:r>
            <a:endParaRPr lang="tr-TR" b="1" dirty="0"/>
          </a:p>
        </p:txBody>
      </p:sp>
      <p:pic>
        <p:nvPicPr>
          <p:cNvPr id="38920" name="Picture 8" descr="http://www.testcin.com/wp-content/uploads/2014/08/7-sinif-fen-ve-teknoloji-basit-makineler-testi-coz-2-unite-soru-0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08512" y="2808312"/>
            <a:ext cx="4499992" cy="4077072"/>
          </a:xfrm>
          <a:prstGeom prst="rect">
            <a:avLst/>
          </a:prstGeom>
          <a:noFill/>
        </p:spPr>
      </p:pic>
      <p:sp>
        <p:nvSpPr>
          <p:cNvPr id="15" name="14 Metin kutusu"/>
          <p:cNvSpPr txBox="1"/>
          <p:nvPr/>
        </p:nvSpPr>
        <p:spPr>
          <a:xfrm>
            <a:off x="4788024" y="6396063"/>
            <a:ext cx="360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</a:rPr>
              <a:t>O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7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770" decel="100000"/>
                                        <p:tgtEl>
                                          <p:spTgt spid="2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89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 rot="21346965">
            <a:off x="1858195" y="951079"/>
            <a:ext cx="313419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tr-TR" sz="36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Düzenleyen</a:t>
            </a:r>
          </a:p>
        </p:txBody>
      </p:sp>
      <p:grpSp>
        <p:nvGrpSpPr>
          <p:cNvPr id="5" name="Grup 6"/>
          <p:cNvGrpSpPr>
            <a:grpSpLocks/>
          </p:cNvGrpSpPr>
          <p:nvPr/>
        </p:nvGrpSpPr>
        <p:grpSpPr bwMode="auto">
          <a:xfrm>
            <a:off x="395536" y="1935591"/>
            <a:ext cx="6837363" cy="2543175"/>
            <a:chOff x="536476" y="2564904"/>
            <a:chExt cx="6837412" cy="2543175"/>
          </a:xfrm>
        </p:grpSpPr>
        <p:pic>
          <p:nvPicPr>
            <p:cNvPr id="6" name="Picture 6" descr="http://cache2.allpostersimages.com/p/LRG/65/6538/BJZ4100Z/posterler/everything-about-a-person-bbq-sauc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63888" y="2564904"/>
              <a:ext cx="3810000" cy="2543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7" name="Grup 2"/>
            <p:cNvGrpSpPr>
              <a:grpSpLocks/>
            </p:cNvGrpSpPr>
            <p:nvPr/>
          </p:nvGrpSpPr>
          <p:grpSpPr bwMode="auto">
            <a:xfrm>
              <a:off x="536476" y="2962716"/>
              <a:ext cx="6387052" cy="1747549"/>
              <a:chOff x="1619672" y="2967334"/>
              <a:chExt cx="5666972" cy="1747549"/>
            </a:xfrm>
          </p:grpSpPr>
          <p:graphicFrame>
            <p:nvGraphicFramePr>
              <p:cNvPr id="8" name="7 Diyagram"/>
              <p:cNvGraphicFramePr/>
              <p:nvPr/>
            </p:nvGraphicFramePr>
            <p:xfrm>
              <a:off x="1651520" y="2967334"/>
              <a:ext cx="5635124" cy="1747549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sp>
            <p:nvSpPr>
              <p:cNvPr id="9" name="Dikdörtgen 1"/>
              <p:cNvSpPr/>
              <p:nvPr/>
            </p:nvSpPr>
            <p:spPr>
              <a:xfrm>
                <a:off x="1619672" y="2996952"/>
                <a:ext cx="2358509" cy="1200329"/>
              </a:xfrm>
              <a:prstGeom prst="rect">
                <a:avLst/>
              </a:prstGeom>
              <a:noFill/>
            </p:spPr>
            <p:txBody>
              <a:bodyPr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algn="ctr">
                  <a:defRPr/>
                </a:pPr>
                <a:r>
                  <a:rPr lang="tr-TR" sz="36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Monotype Corsiva" pitchFamily="66" charset="0"/>
                  </a:rPr>
                  <a:t>İSMAİL </a:t>
                </a:r>
              </a:p>
              <a:p>
                <a:pPr algn="ctr">
                  <a:defRPr/>
                </a:pPr>
                <a:r>
                  <a:rPr lang="tr-TR" sz="36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Monotype Corsiva" pitchFamily="66" charset="0"/>
                  </a:rPr>
                  <a:t>DEMİROK</a:t>
                </a:r>
                <a:endParaRPr lang="tr-TR" sz="3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</a:endParaRPr>
              </a:p>
            </p:txBody>
          </p:sp>
        </p:grpSp>
      </p:grpSp>
      <p:pic>
        <p:nvPicPr>
          <p:cNvPr id="10" name="9 Resim" descr="imza yeni.pn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9859121">
            <a:off x="6881425" y="4686601"/>
            <a:ext cx="1566862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467544" y="476672"/>
            <a:ext cx="8424936" cy="575542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3200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Basit makinelerin özellikleri: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Makineye giri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 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kuvveti uygulandı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ında makineden çıkı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 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kuvveti elde edilir.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Basit makineler, üzerine uygulanan kuvvetin do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rultusunu,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   yönünü, büyüklü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ünü ve uygulama noktasını de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tirebilir.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Basit makinelerde hiçbir zaman yapılan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işten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 ya da harcanan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enerjiden kazanç sa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lanmaz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. Sadece üzerine uygulanan kuvvetin yönünü ve büyüklü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ünü de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tirerek 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in yapılma hızını de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tirir,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i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ea typeface="TimesNewRoman"/>
                <a:cs typeface="TimesNewRoman"/>
              </a:rPr>
              <a:t>ş 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yapma kolaylı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800" b="1" dirty="0" smtClean="0">
                <a:solidFill>
                  <a:srgbClr val="FF0000"/>
                </a:solidFill>
                <a:latin typeface="Cambria" pitchFamily="18" charset="0"/>
                <a:cs typeface="Arial" pitchFamily="34" charset="0"/>
              </a:rPr>
              <a:t>ı 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sa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lar.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tr-TR" sz="2000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v"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Basit makineler 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 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prensibine göre çalı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ırlar. Basit makinelerde, uygulanan kuvvetin yaptı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ı 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, yükün yaptı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ı i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e e</a:t>
            </a:r>
            <a:r>
              <a:rPr lang="tr-TR" sz="2400" dirty="0" smtClean="0">
                <a:latin typeface="Cambria" pitchFamily="18" charset="0"/>
                <a:ea typeface="TimesNewRoman"/>
                <a:cs typeface="TimesNewRoman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ittir.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68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80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9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480"/>
                            </p:stCondLst>
                            <p:childTnLst>
                              <p:par>
                                <p:cTn id="2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02117" y="1844825"/>
          <a:ext cx="5739765" cy="1224136"/>
        </p:xfrm>
        <a:graphic>
          <a:graphicData uri="http://schemas.openxmlformats.org/drawingml/2006/table">
            <a:tbl>
              <a:tblPr/>
              <a:tblGrid>
                <a:gridCol w="5739765"/>
              </a:tblGrid>
              <a:tr h="122413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600" dirty="0">
                          <a:solidFill>
                            <a:srgbClr val="5F497A"/>
                          </a:solidFill>
                          <a:latin typeface="Cambria"/>
                          <a:ea typeface="Calibri"/>
                          <a:cs typeface="Times New Roman"/>
                        </a:rPr>
                        <a:t>   </a:t>
                      </a:r>
                      <a:endParaRPr lang="tr-T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Kuvvetin 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yaptığı iş            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=          Yükün 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yaptığı iş</a:t>
                      </a:r>
                      <a:endParaRPr lang="tr-TR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1092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Kuvvet </a:t>
                      </a:r>
                      <a:r>
                        <a:rPr lang="tr-TR" sz="2000" b="1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×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Kuvvet 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kolu       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 =          Yük  </a:t>
                      </a:r>
                      <a:r>
                        <a:rPr lang="tr-TR" sz="2000" b="1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× </a:t>
                      </a:r>
                      <a:r>
                        <a:rPr lang="tr-TR" sz="20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Yük </a:t>
                      </a:r>
                      <a:r>
                        <a:rPr lang="tr-TR" sz="20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kolu</a:t>
                      </a:r>
                      <a:endParaRPr lang="tr-TR" sz="14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1547664" y="3429001"/>
          <a:ext cx="6912768" cy="1185689"/>
        </p:xfrm>
        <a:graphic>
          <a:graphicData uri="http://schemas.openxmlformats.org/drawingml/2006/table">
            <a:tbl>
              <a:tblPr/>
              <a:tblGrid>
                <a:gridCol w="6912768"/>
              </a:tblGrid>
              <a:tr h="1185689">
                <a:tc>
                  <a:txBody>
                    <a:bodyPr/>
                    <a:lstStyle/>
                    <a:p>
                      <a:pPr marL="3378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r-TR" sz="1500" dirty="0">
                        <a:solidFill>
                          <a:srgbClr val="5F497A"/>
                        </a:solidFill>
                        <a:latin typeface="Cambria"/>
                        <a:ea typeface="Calibri"/>
                        <a:cs typeface="Times New Roman"/>
                      </a:endParaRPr>
                    </a:p>
                    <a:p>
                      <a:pPr marL="3378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Yukarı 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çeken kuvvetler toplamı   =  </a:t>
                      </a:r>
                      <a:r>
                        <a:rPr lang="tr-TR" sz="18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Aşağı 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çeken kuvvetler toplamı</a:t>
                      </a:r>
                      <a:endParaRPr lang="tr-TR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3782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8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Sağa 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çeken kuvvetler toplamı       =  </a:t>
                      </a:r>
                      <a:r>
                        <a:rPr lang="tr-TR" sz="1800" dirty="0" smtClean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Sola </a:t>
                      </a:r>
                      <a:r>
                        <a:rPr lang="tr-TR" sz="1800" dirty="0">
                          <a:solidFill>
                            <a:srgbClr val="FF0000"/>
                          </a:solidFill>
                          <a:latin typeface="Cambria"/>
                          <a:ea typeface="Calibri"/>
                          <a:cs typeface="Times New Roman"/>
                        </a:rPr>
                        <a:t>çeken kuvvetler toplamı</a:t>
                      </a:r>
                      <a:endParaRPr lang="tr-TR" sz="1100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5217" marR="65217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64A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D8E8"/>
                    </a:solidFill>
                  </a:tcPr>
                </a:tc>
              </a:tr>
            </a:tbl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-35204" y="2123852"/>
            <a:ext cx="1677254" cy="2523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İş prensibi: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6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6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600" b="1" dirty="0" smtClean="0">
              <a:latin typeface="Cambria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Denge prensibi</a:t>
            </a:r>
            <a:r>
              <a:rPr kumimoji="0" lang="tr-TR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tr-TR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0" y="5589240"/>
            <a:ext cx="9144000" cy="98488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Kuvvet kolu:</a:t>
            </a:r>
            <a:r>
              <a:rPr lang="tr-TR" sz="2000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Kuvvetin, basit makinenin dönme veya destek noktasına uzaklı</a:t>
            </a:r>
            <a:r>
              <a:rPr lang="tr-TR" sz="2000" dirty="0" smtClean="0"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lang="tr-TR" sz="20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ı.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tr-TR" dirty="0" smtClean="0">
              <a:latin typeface="Arial" pitchFamily="34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Yük kolu:</a:t>
            </a:r>
            <a:r>
              <a:rPr lang="tr-TR" sz="2000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tr-TR" sz="20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Yükün, basit makinenin dönme veya destek noktasına uzaklı</a:t>
            </a:r>
            <a:r>
              <a:rPr lang="tr-TR" sz="2000" dirty="0" smtClean="0"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lang="tr-TR" sz="2000" dirty="0" smtClean="0">
                <a:latin typeface="Cambria" pitchFamily="18" charset="0"/>
                <a:ea typeface="Calibri" pitchFamily="34" charset="0"/>
                <a:cs typeface="Times New Roman" pitchFamily="18" charset="0"/>
              </a:rPr>
              <a:t>ı.</a:t>
            </a:r>
            <a:endParaRPr lang="tr-TR" sz="32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8" descr="http://www.erguven.net/medya/www.erguven.net-basit_makineler_(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445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497579"/>
            <a:ext cx="9144000" cy="2431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Basit makineler genelde küçük kuvvetlerle büyük yükleri dengelemek için kullanılır. Bu nedenle basit makinelerde genelde kuvvetten kazanç sa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lanır.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Basit makinelerde yükün kuvvete veya kuvvet kolunun yük koluna oranına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kuvvet kazancı (</a:t>
            </a:r>
            <a:r>
              <a:rPr kumimoji="0" lang="tr-TR" sz="20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kk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)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veya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mekanik avantaj </a:t>
            </a: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Basit makinelerde kuvvetten daha fazla kazanç elde etmek için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000" dirty="0" smtClean="0"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kuvvet kolunun büyültülmesi, yük kolunun küçültülmesi</a:t>
            </a: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gerekir.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4" name="Resim 1" descr="http://www.fizikciyiz.com/images/basitm01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71600" y="2708920"/>
            <a:ext cx="5760640" cy="1152128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323528" y="4302388"/>
            <a:ext cx="842493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Bir basit makinede kuvvetten kaç kat kazanç varsa yoldan da aynı oranda kayıp vardır.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Bir basit makinede kuvvetten kaç kat kayıp varsa yoldan da aynı oranda kazanç vardır.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Resim 7" descr="http://www.karmabilgi.net/images/kaldirac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2994" y="692696"/>
            <a:ext cx="6615350" cy="5182024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179512" y="-17517"/>
            <a:ext cx="8964488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        </a:t>
            </a:r>
            <a:r>
              <a:rPr kumimoji="0" lang="tr-TR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KALDIRAÇLAR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Sabit bir nokta etrafında serbestçe dönebilen sistemlere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kaldıraç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denir.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Kaldıraçlarda kuvvet ve yükten hangisi deste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e yakınsa o daha büyüktür.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Kuvvet kolu ne kadar uzunsa kuvvet kazancı o kadar fazla olur ve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   </a:t>
            </a: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yükü kaldırmak için daha az kuvvet uygulanır.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5" name="Picture 3" descr="http://2.bp.blogspot.com/-fpMBuQaXRx0/TbANZ_zY8JI/AAAAAAAAArk/kx3v94Y4LAw/s1600/kald%25C4%25B1ra%25C3%25A7la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7702179" cy="321297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827584" y="260648"/>
            <a:ext cx="72008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r-TR" sz="2400" dirty="0" smtClean="0">
                <a:latin typeface="Cambria" pitchFamily="18" charset="0"/>
                <a:cs typeface="Arial" pitchFamily="34" charset="0"/>
              </a:rPr>
              <a:t>Kaldıraçlar,  deste</a:t>
            </a:r>
            <a:r>
              <a:rPr lang="tr-TR" sz="2400" dirty="0" smtClean="0"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in,  yükün ve uygulanan kuvvetin bulundu</a:t>
            </a:r>
            <a:r>
              <a:rPr lang="tr-TR" sz="2400" dirty="0" smtClean="0"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u yere göre üç çe</a:t>
            </a:r>
            <a:r>
              <a:rPr lang="tr-TR" sz="2400" dirty="0" smtClean="0"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lang="tr-TR" sz="2400" dirty="0" smtClean="0">
                <a:latin typeface="Cambria" pitchFamily="18" charset="0"/>
                <a:cs typeface="Arial" pitchFamily="34" charset="0"/>
              </a:rPr>
              <a:t>ittir.</a:t>
            </a:r>
            <a:endParaRPr lang="tr-TR" sz="3600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2" name="Resim 4" descr="https://kgumrah.files.wordpress.com/2011/04/itftarafl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44824"/>
            <a:ext cx="4104456" cy="22322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2291" name="AutoShape 3"/>
          <p:cNvSpPr>
            <a:spLocks noChangeAspect="1" noChangeArrowheads="1"/>
          </p:cNvSpPr>
          <p:nvPr/>
        </p:nvSpPr>
        <p:spPr bwMode="auto">
          <a:xfrm>
            <a:off x="0" y="28765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2290" name="AutoShape 2"/>
          <p:cNvSpPr>
            <a:spLocks noChangeAspect="1" noChangeArrowheads="1"/>
          </p:cNvSpPr>
          <p:nvPr/>
        </p:nvSpPr>
        <p:spPr bwMode="auto">
          <a:xfrm>
            <a:off x="0" y="3181350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2289" name="Resim 12" descr="https://zzeytinoglu.files.wordpress.com/2011/04/screenhunter_14-apr-09-22-11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772816"/>
            <a:ext cx="4932040" cy="244827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</p:pic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541281" y="1178749"/>
            <a:ext cx="820718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1.TÜR kaldıraç ( 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destek ortada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)-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mbria" pitchFamily="18" charset="0"/>
                <a:cs typeface="Arial" pitchFamily="34" charset="0"/>
              </a:rPr>
              <a:t>ÇİFT TARAFLI KALDIRAÇ</a:t>
            </a:r>
            <a:endParaRPr kumimoji="0" lang="tr-TR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79512" y="4597385"/>
            <a:ext cx="885698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Bu tip kaldıraçta destek kuvvetten ne kadar uzak olursa ya da yüke ne kadar yakın olursa yükü kaldırmak için o kadar az kuvvet uygularız. Az kuvvetle çok iş yapmış oluruz.</a:t>
            </a:r>
            <a:endParaRPr kumimoji="0" lang="tr-T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Makas, pense, kerpeten, tahterevalli, keser (çivi çekerken), 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ş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it kollu terazi, kayık küre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TimesNewRoman" charset="-128"/>
                <a:cs typeface="TimesNewRoman" charset="-128"/>
              </a:rPr>
              <a:t>ğ</a:t>
            </a:r>
            <a:r>
              <a:rPr kumimoji="0" lang="tr-TR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i,Mandal,</a:t>
            </a:r>
            <a:r>
              <a:rPr kumimoji="0" lang="tr-TR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cs typeface="Arial" pitchFamily="34" charset="0"/>
              </a:rPr>
              <a:t> Mancınık.</a:t>
            </a:r>
            <a:endParaRPr kumimoji="0" lang="tr-TR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34861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</TotalTime>
  <Words>1697</Words>
  <Application>Microsoft Office PowerPoint</Application>
  <PresentationFormat>Ekran Gösterisi (4:3)</PresentationFormat>
  <Paragraphs>258</Paragraphs>
  <Slides>31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3" baseType="lpstr">
      <vt:lpstr>Ofis Teması</vt:lpstr>
      <vt:lpstr>Denklem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Fen Laboratuvarı</dc:creator>
  <cp:lastModifiedBy>Fen Laboratuvarı</cp:lastModifiedBy>
  <cp:revision>30</cp:revision>
  <dcterms:created xsi:type="dcterms:W3CDTF">2016-06-16T08:29:38Z</dcterms:created>
  <dcterms:modified xsi:type="dcterms:W3CDTF">2016-10-20T12:22:57Z</dcterms:modified>
</cp:coreProperties>
</file>