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Aloja" charset="1" panose="02000500000000000000"/>
      <p:regular r:id="rId10"/>
    </p:embeddedFont>
    <p:embeddedFont>
      <p:font typeface="KG Primary Penmanship" charset="1" panose="02000506000000020003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slides/slide1.xml" Type="http://schemas.openxmlformats.org/officeDocument/2006/relationships/slide"/><Relationship Id="rId13" Target="slides/slide2.xml" Type="http://schemas.openxmlformats.org/officeDocument/2006/relationships/slide"/><Relationship Id="rId14" Target="slides/slide3.xml" Type="http://schemas.openxmlformats.org/officeDocument/2006/relationships/slide"/><Relationship Id="rId15" Target="slides/slide4.xml" Type="http://schemas.openxmlformats.org/officeDocument/2006/relationships/slide"/><Relationship Id="rId16" Target="slides/slide5.xml" Type="http://schemas.openxmlformats.org/officeDocument/2006/relationships/slide"/><Relationship Id="rId17" Target="slides/slide6.xml" Type="http://schemas.openxmlformats.org/officeDocument/2006/relationships/slide"/><Relationship Id="rId18" Target="slides/slide7.xml" Type="http://schemas.openxmlformats.org/officeDocument/2006/relationships/slide"/><Relationship Id="rId19" Target="slides/slide8.xml" Type="http://schemas.openxmlformats.org/officeDocument/2006/relationships/slide"/><Relationship Id="rId2" Target="presProps.xml" Type="http://schemas.openxmlformats.org/officeDocument/2006/relationships/presProps"/><Relationship Id="rId20" Target="slides/slide9.xml" Type="http://schemas.openxmlformats.org/officeDocument/2006/relationships/slide"/><Relationship Id="rId21" Target="slides/slide10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9.png" Type="http://schemas.openxmlformats.org/officeDocument/2006/relationships/image"/><Relationship Id="rId3" Target="../media/image50.svg" Type="http://schemas.openxmlformats.org/officeDocument/2006/relationships/image"/><Relationship Id="rId4" Target="../media/image51.png" Type="http://schemas.openxmlformats.org/officeDocument/2006/relationships/image"/><Relationship Id="rId5" Target="../media/image52.sv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11.png" Type="http://schemas.openxmlformats.org/officeDocument/2006/relationships/image"/><Relationship Id="rId5" Target="../media/image12.svg" Type="http://schemas.openxmlformats.org/officeDocument/2006/relationships/image"/><Relationship Id="rId6" Target="../media/image13.png" Type="http://schemas.openxmlformats.org/officeDocument/2006/relationships/image"/><Relationship Id="rId7" Target="../media/image14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3.png" Type="http://schemas.openxmlformats.org/officeDocument/2006/relationships/image"/><Relationship Id="rId11" Target="../media/image24.svg" Type="http://schemas.openxmlformats.org/officeDocument/2006/relationships/image"/><Relationship Id="rId2" Target="../media/image15.png" Type="http://schemas.openxmlformats.org/officeDocument/2006/relationships/image"/><Relationship Id="rId3" Target="../media/image16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21.png" Type="http://schemas.openxmlformats.org/officeDocument/2006/relationships/image"/><Relationship Id="rId9" Target="../media/image22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png" Type="http://schemas.openxmlformats.org/officeDocument/2006/relationships/image"/><Relationship Id="rId3" Target="../media/image26.svg" Type="http://schemas.openxmlformats.org/officeDocument/2006/relationships/image"/><Relationship Id="rId4" Target="../media/image27.png" Type="http://schemas.openxmlformats.org/officeDocument/2006/relationships/image"/><Relationship Id="rId5" Target="../media/image28.svg" Type="http://schemas.openxmlformats.org/officeDocument/2006/relationships/image"/><Relationship Id="rId6" Target="../media/image29.png" Type="http://schemas.openxmlformats.org/officeDocument/2006/relationships/image"/><Relationship Id="rId7" Target="../media/image30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9.png" Type="http://schemas.openxmlformats.org/officeDocument/2006/relationships/image"/><Relationship Id="rId11" Target="../media/image40.svg" Type="http://schemas.openxmlformats.org/officeDocument/2006/relationships/image"/><Relationship Id="rId2" Target="../media/image31.png" Type="http://schemas.openxmlformats.org/officeDocument/2006/relationships/image"/><Relationship Id="rId3" Target="../media/image32.svg" Type="http://schemas.openxmlformats.org/officeDocument/2006/relationships/image"/><Relationship Id="rId4" Target="../media/image33.png" Type="http://schemas.openxmlformats.org/officeDocument/2006/relationships/image"/><Relationship Id="rId5" Target="../media/image34.svg" Type="http://schemas.openxmlformats.org/officeDocument/2006/relationships/image"/><Relationship Id="rId6" Target="../media/image35.png" Type="http://schemas.openxmlformats.org/officeDocument/2006/relationships/image"/><Relationship Id="rId7" Target="../media/image36.svg" Type="http://schemas.openxmlformats.org/officeDocument/2006/relationships/image"/><Relationship Id="rId8" Target="../media/image37.png" Type="http://schemas.openxmlformats.org/officeDocument/2006/relationships/image"/><Relationship Id="rId9" Target="../media/image38.sv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1.png" Type="http://schemas.openxmlformats.org/officeDocument/2006/relationships/image"/><Relationship Id="rId3" Target="../media/image42.svg" Type="http://schemas.openxmlformats.org/officeDocument/2006/relationships/image"/><Relationship Id="rId4" Target="../media/image43.png" Type="http://schemas.openxmlformats.org/officeDocument/2006/relationships/image"/><Relationship Id="rId5" Target="../media/image44.sv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5.png" Type="http://schemas.openxmlformats.org/officeDocument/2006/relationships/image"/><Relationship Id="rId3" Target="../media/image46.svg" Type="http://schemas.openxmlformats.org/officeDocument/2006/relationships/image"/><Relationship Id="rId4" Target="../media/image33.png" Type="http://schemas.openxmlformats.org/officeDocument/2006/relationships/image"/><Relationship Id="rId5" Target="../media/image34.sv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4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>
  <p:cSld>
    <p:bg>
      <p:bgPr>
        <a:solidFill>
          <a:srgbClr val="DBC1A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892101" y="2141273"/>
            <a:ext cx="12503798" cy="3125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021"/>
              </a:lnSpc>
            </a:pPr>
            <a:r>
              <a:rPr lang="en-US" sz="16443">
                <a:solidFill>
                  <a:srgbClr val="6F913D"/>
                </a:solidFill>
                <a:latin typeface="Aloja"/>
              </a:rPr>
              <a:t>FOTOSENTEZ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4093565" y="4717106"/>
            <a:ext cx="10100871" cy="22724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597"/>
              </a:lnSpc>
            </a:pPr>
            <a:r>
              <a:rPr lang="en-US" sz="13283">
                <a:solidFill>
                  <a:srgbClr val="6F913D"/>
                </a:solidFill>
                <a:latin typeface="KG Primary Penmanship"/>
              </a:rPr>
              <a:t>Nedir?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AF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024057" y="909696"/>
            <a:ext cx="6239886" cy="8348604"/>
          </a:xfrm>
          <a:custGeom>
            <a:avLst/>
            <a:gdLst/>
            <a:ahLst/>
            <a:cxnLst/>
            <a:rect r="r" b="b" t="t" l="l"/>
            <a:pathLst>
              <a:path h="8348604" w="6239886">
                <a:moveTo>
                  <a:pt x="0" y="0"/>
                </a:moveTo>
                <a:lnTo>
                  <a:pt x="6239886" y="0"/>
                </a:lnTo>
                <a:lnTo>
                  <a:pt x="6239886" y="8348604"/>
                </a:lnTo>
                <a:lnTo>
                  <a:pt x="0" y="83486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323114" y="6867144"/>
            <a:ext cx="7315200" cy="3419856"/>
          </a:xfrm>
          <a:custGeom>
            <a:avLst/>
            <a:gdLst/>
            <a:ahLst/>
            <a:cxnLst/>
            <a:rect r="r" b="b" t="t" l="l"/>
            <a:pathLst>
              <a:path h="3419856" w="7315200">
                <a:moveTo>
                  <a:pt x="0" y="0"/>
                </a:moveTo>
                <a:lnTo>
                  <a:pt x="7315200" y="0"/>
                </a:lnTo>
                <a:lnTo>
                  <a:pt x="7315200" y="3419856"/>
                </a:lnTo>
                <a:lnTo>
                  <a:pt x="0" y="34198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637327" y="1702254"/>
            <a:ext cx="5013345" cy="31956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82"/>
              </a:lnSpc>
            </a:pPr>
            <a:r>
              <a:rPr lang="en-US" sz="5844">
                <a:solidFill>
                  <a:srgbClr val="000000"/>
                </a:solidFill>
                <a:latin typeface="Aloja"/>
              </a:rPr>
              <a:t>Dinlediğiniz </a:t>
            </a:r>
          </a:p>
          <a:p>
            <a:pPr algn="ctr">
              <a:lnSpc>
                <a:spcPts val="8182"/>
              </a:lnSpc>
            </a:pPr>
            <a:r>
              <a:rPr lang="en-US" sz="5844">
                <a:solidFill>
                  <a:srgbClr val="000000"/>
                </a:solidFill>
                <a:latin typeface="Aloja"/>
              </a:rPr>
              <a:t>için </a:t>
            </a:r>
          </a:p>
          <a:p>
            <a:pPr algn="ctr">
              <a:lnSpc>
                <a:spcPts val="8182"/>
              </a:lnSpc>
            </a:pPr>
            <a:r>
              <a:rPr lang="en-US" sz="5844">
                <a:solidFill>
                  <a:srgbClr val="000000"/>
                </a:solidFill>
                <a:latin typeface="Aloja"/>
              </a:rPr>
              <a:t>teşekkürler. 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BC1A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970978" y="5143500"/>
            <a:ext cx="3672459" cy="4114800"/>
          </a:xfrm>
          <a:custGeom>
            <a:avLst/>
            <a:gdLst/>
            <a:ahLst/>
            <a:cxnLst/>
            <a:rect r="r" b="b" t="t" l="l"/>
            <a:pathLst>
              <a:path h="4114800" w="3672459">
                <a:moveTo>
                  <a:pt x="0" y="0"/>
                </a:moveTo>
                <a:lnTo>
                  <a:pt x="3672459" y="0"/>
                </a:lnTo>
                <a:lnTo>
                  <a:pt x="367245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257950" y="5282293"/>
            <a:ext cx="1526217" cy="4114800"/>
          </a:xfrm>
          <a:custGeom>
            <a:avLst/>
            <a:gdLst/>
            <a:ahLst/>
            <a:cxnLst/>
            <a:rect r="r" b="b" t="t" l="l"/>
            <a:pathLst>
              <a:path h="4114800" w="1526217">
                <a:moveTo>
                  <a:pt x="0" y="0"/>
                </a:moveTo>
                <a:lnTo>
                  <a:pt x="1526217" y="0"/>
                </a:lnTo>
                <a:lnTo>
                  <a:pt x="152621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403417" y="5282293"/>
            <a:ext cx="3104804" cy="4114800"/>
          </a:xfrm>
          <a:custGeom>
            <a:avLst/>
            <a:gdLst/>
            <a:ahLst/>
            <a:cxnLst/>
            <a:rect r="r" b="b" t="t" l="l"/>
            <a:pathLst>
              <a:path h="4114800" w="3104804">
                <a:moveTo>
                  <a:pt x="0" y="0"/>
                </a:moveTo>
                <a:lnTo>
                  <a:pt x="3104804" y="0"/>
                </a:lnTo>
                <a:lnTo>
                  <a:pt x="310480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5127471" y="5282293"/>
            <a:ext cx="1189551" cy="4114800"/>
          </a:xfrm>
          <a:custGeom>
            <a:avLst/>
            <a:gdLst/>
            <a:ahLst/>
            <a:cxnLst/>
            <a:rect r="r" b="b" t="t" l="l"/>
            <a:pathLst>
              <a:path h="4114800" w="1189551">
                <a:moveTo>
                  <a:pt x="0" y="0"/>
                </a:moveTo>
                <a:lnTo>
                  <a:pt x="1189551" y="0"/>
                </a:lnTo>
                <a:lnTo>
                  <a:pt x="118955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3102429" y="1556657"/>
            <a:ext cx="12083143" cy="2744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KG Primary Penmanship"/>
              </a:rPr>
              <a:t>Fotosentez, üretici canlıların güneş ışığından aldığı enerjiyi kullanarak, karbondioksit ve suyu birleştirerek oksijen ve glikozu ürettiği biyolojik bir süreçtir.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AF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257172" y="674635"/>
            <a:ext cx="2165413" cy="4114800"/>
          </a:xfrm>
          <a:custGeom>
            <a:avLst/>
            <a:gdLst/>
            <a:ahLst/>
            <a:cxnLst/>
            <a:rect r="r" b="b" t="t" l="l"/>
            <a:pathLst>
              <a:path h="4114800" w="2165413">
                <a:moveTo>
                  <a:pt x="0" y="0"/>
                </a:moveTo>
                <a:lnTo>
                  <a:pt x="2165414" y="0"/>
                </a:lnTo>
                <a:lnTo>
                  <a:pt x="216541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0634" y="5705662"/>
            <a:ext cx="1563624" cy="4114800"/>
          </a:xfrm>
          <a:custGeom>
            <a:avLst/>
            <a:gdLst/>
            <a:ahLst/>
            <a:cxnLst/>
            <a:rect r="r" b="b" t="t" l="l"/>
            <a:pathLst>
              <a:path h="4114800" w="1563624">
                <a:moveTo>
                  <a:pt x="0" y="0"/>
                </a:moveTo>
                <a:lnTo>
                  <a:pt x="1563624" y="0"/>
                </a:lnTo>
                <a:lnTo>
                  <a:pt x="15636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694572" y="1187904"/>
            <a:ext cx="11761123" cy="7203064"/>
          </a:xfrm>
          <a:custGeom>
            <a:avLst/>
            <a:gdLst/>
            <a:ahLst/>
            <a:cxnLst/>
            <a:rect r="r" b="b" t="t" l="l"/>
            <a:pathLst>
              <a:path h="7203064" w="11761123">
                <a:moveTo>
                  <a:pt x="0" y="0"/>
                </a:moveTo>
                <a:lnTo>
                  <a:pt x="11761122" y="0"/>
                </a:lnTo>
                <a:lnTo>
                  <a:pt x="11761122" y="7203063"/>
                </a:lnTo>
                <a:lnTo>
                  <a:pt x="0" y="72030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3853761" y="2902865"/>
            <a:ext cx="9144000" cy="36683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81"/>
              </a:lnSpc>
            </a:pPr>
            <a:r>
              <a:rPr lang="en-US" sz="5201">
                <a:solidFill>
                  <a:srgbClr val="000000"/>
                </a:solidFill>
                <a:latin typeface="KG Primary Penmanship"/>
              </a:rPr>
              <a:t>Üreticiler güneş enerjisini kimyasal enerjiye dönüştürerek, büyüme ve beslenme için kullanırlar. Bu süreç fotosentez olarak bilinir.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BC1A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469533" y="4063626"/>
            <a:ext cx="749418" cy="968553"/>
          </a:xfrm>
          <a:custGeom>
            <a:avLst/>
            <a:gdLst/>
            <a:ahLst/>
            <a:cxnLst/>
            <a:rect r="r" b="b" t="t" l="l"/>
            <a:pathLst>
              <a:path h="968553" w="749418">
                <a:moveTo>
                  <a:pt x="0" y="0"/>
                </a:moveTo>
                <a:lnTo>
                  <a:pt x="749418" y="0"/>
                </a:lnTo>
                <a:lnTo>
                  <a:pt x="749418" y="968553"/>
                </a:lnTo>
                <a:lnTo>
                  <a:pt x="0" y="9685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520715" y="6808526"/>
            <a:ext cx="768516" cy="1130171"/>
          </a:xfrm>
          <a:custGeom>
            <a:avLst/>
            <a:gdLst/>
            <a:ahLst/>
            <a:cxnLst/>
            <a:rect r="r" b="b" t="t" l="l"/>
            <a:pathLst>
              <a:path h="1130171" w="768516">
                <a:moveTo>
                  <a:pt x="0" y="0"/>
                </a:moveTo>
                <a:lnTo>
                  <a:pt x="768516" y="0"/>
                </a:lnTo>
                <a:lnTo>
                  <a:pt x="768516" y="1130171"/>
                </a:lnTo>
                <a:lnTo>
                  <a:pt x="0" y="11301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520715" y="8140458"/>
            <a:ext cx="768516" cy="1117842"/>
          </a:xfrm>
          <a:custGeom>
            <a:avLst/>
            <a:gdLst/>
            <a:ahLst/>
            <a:cxnLst/>
            <a:rect r="r" b="b" t="t" l="l"/>
            <a:pathLst>
              <a:path h="1117842" w="768516">
                <a:moveTo>
                  <a:pt x="0" y="0"/>
                </a:moveTo>
                <a:lnTo>
                  <a:pt x="768516" y="0"/>
                </a:lnTo>
                <a:lnTo>
                  <a:pt x="768516" y="1117842"/>
                </a:lnTo>
                <a:lnTo>
                  <a:pt x="0" y="11178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469533" y="5518422"/>
            <a:ext cx="819698" cy="804329"/>
          </a:xfrm>
          <a:custGeom>
            <a:avLst/>
            <a:gdLst/>
            <a:ahLst/>
            <a:cxnLst/>
            <a:rect r="r" b="b" t="t" l="l"/>
            <a:pathLst>
              <a:path h="804329" w="819698">
                <a:moveTo>
                  <a:pt x="0" y="0"/>
                </a:moveTo>
                <a:lnTo>
                  <a:pt x="819698" y="0"/>
                </a:lnTo>
                <a:lnTo>
                  <a:pt x="819698" y="804329"/>
                </a:lnTo>
                <a:lnTo>
                  <a:pt x="0" y="80432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296394" y="575582"/>
            <a:ext cx="4186570" cy="4114800"/>
          </a:xfrm>
          <a:custGeom>
            <a:avLst/>
            <a:gdLst/>
            <a:ahLst/>
            <a:cxnLst/>
            <a:rect r="r" b="b" t="t" l="l"/>
            <a:pathLst>
              <a:path h="4114800" w="4186570">
                <a:moveTo>
                  <a:pt x="0" y="0"/>
                </a:moveTo>
                <a:lnTo>
                  <a:pt x="4186569" y="0"/>
                </a:lnTo>
                <a:lnTo>
                  <a:pt x="418656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607414" y="3971098"/>
            <a:ext cx="4345475" cy="11726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162"/>
              </a:lnSpc>
            </a:pPr>
            <a:r>
              <a:rPr lang="en-US" sz="7830">
                <a:solidFill>
                  <a:srgbClr val="000000"/>
                </a:solidFill>
                <a:latin typeface="KG Primary Penmanship"/>
              </a:rPr>
              <a:t>Bitkiler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704850"/>
            <a:ext cx="7831118" cy="48135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393"/>
              </a:lnSpc>
            </a:pPr>
            <a:r>
              <a:rPr lang="en-US" sz="8852">
                <a:solidFill>
                  <a:srgbClr val="21612E"/>
                </a:solidFill>
                <a:latin typeface="Aloja"/>
              </a:rPr>
              <a:t>Üretici canlılar hangileridir?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607414" y="5343782"/>
            <a:ext cx="3937261" cy="11726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162"/>
              </a:lnSpc>
            </a:pPr>
            <a:r>
              <a:rPr lang="en-US" sz="7830">
                <a:solidFill>
                  <a:srgbClr val="000000"/>
                </a:solidFill>
                <a:latin typeface="KG Primary Penmanship"/>
              </a:rPr>
              <a:t>Algler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607414" y="8085641"/>
            <a:ext cx="3937261" cy="11726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162"/>
              </a:lnSpc>
            </a:pPr>
            <a:r>
              <a:rPr lang="en-US" sz="7830">
                <a:solidFill>
                  <a:srgbClr val="000000"/>
                </a:solidFill>
                <a:latin typeface="KG Primary Penmanship"/>
              </a:rPr>
              <a:t>Öglena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607414" y="6712957"/>
            <a:ext cx="6651886" cy="11726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162"/>
              </a:lnSpc>
            </a:pPr>
            <a:r>
              <a:rPr lang="en-US" sz="7830">
                <a:solidFill>
                  <a:srgbClr val="000000"/>
                </a:solidFill>
                <a:latin typeface="KG Primary Penmanship"/>
              </a:rPr>
              <a:t>Siyanobakteriler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AF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482504" y="4215404"/>
            <a:ext cx="940060" cy="928096"/>
          </a:xfrm>
          <a:custGeom>
            <a:avLst/>
            <a:gdLst/>
            <a:ahLst/>
            <a:cxnLst/>
            <a:rect r="r" b="b" t="t" l="l"/>
            <a:pathLst>
              <a:path h="928096" w="940060">
                <a:moveTo>
                  <a:pt x="0" y="0"/>
                </a:moveTo>
                <a:lnTo>
                  <a:pt x="940060" y="0"/>
                </a:lnTo>
                <a:lnTo>
                  <a:pt x="940060" y="928096"/>
                </a:lnTo>
                <a:lnTo>
                  <a:pt x="0" y="928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357189" y="4170603"/>
            <a:ext cx="1112460" cy="972897"/>
          </a:xfrm>
          <a:custGeom>
            <a:avLst/>
            <a:gdLst/>
            <a:ahLst/>
            <a:cxnLst/>
            <a:rect r="r" b="b" t="t" l="l"/>
            <a:pathLst>
              <a:path h="972897" w="1112460">
                <a:moveTo>
                  <a:pt x="0" y="0"/>
                </a:moveTo>
                <a:lnTo>
                  <a:pt x="1112460" y="0"/>
                </a:lnTo>
                <a:lnTo>
                  <a:pt x="1112460" y="972897"/>
                </a:lnTo>
                <a:lnTo>
                  <a:pt x="0" y="9728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136899" y="4166430"/>
            <a:ext cx="940060" cy="928096"/>
          </a:xfrm>
          <a:custGeom>
            <a:avLst/>
            <a:gdLst/>
            <a:ahLst/>
            <a:cxnLst/>
            <a:rect r="r" b="b" t="t" l="l"/>
            <a:pathLst>
              <a:path h="928096" w="940060">
                <a:moveTo>
                  <a:pt x="0" y="0"/>
                </a:moveTo>
                <a:lnTo>
                  <a:pt x="940061" y="0"/>
                </a:lnTo>
                <a:lnTo>
                  <a:pt x="940061" y="928096"/>
                </a:lnTo>
                <a:lnTo>
                  <a:pt x="0" y="928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5400000">
            <a:off x="6275839" y="3568814"/>
            <a:ext cx="4752465" cy="8683907"/>
          </a:xfrm>
          <a:custGeom>
            <a:avLst/>
            <a:gdLst/>
            <a:ahLst/>
            <a:cxnLst/>
            <a:rect r="r" b="b" t="t" l="l"/>
            <a:pathLst>
              <a:path h="8683907" w="4752465">
                <a:moveTo>
                  <a:pt x="0" y="0"/>
                </a:moveTo>
                <a:lnTo>
                  <a:pt x="4752465" y="0"/>
                </a:lnTo>
                <a:lnTo>
                  <a:pt x="4752465" y="8683907"/>
                </a:lnTo>
                <a:lnTo>
                  <a:pt x="0" y="8683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165890" y="4054829"/>
            <a:ext cx="4932676" cy="10396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716"/>
              </a:lnSpc>
            </a:pPr>
            <a:r>
              <a:rPr lang="en-US" sz="5512">
                <a:solidFill>
                  <a:srgbClr val="000000"/>
                </a:solidFill>
                <a:latin typeface="Aloja"/>
              </a:rPr>
              <a:t>Karbondioksit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806503" y="4054829"/>
            <a:ext cx="1169687" cy="10396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716"/>
              </a:lnSpc>
            </a:pPr>
            <a:r>
              <a:rPr lang="en-US" sz="5512">
                <a:solidFill>
                  <a:srgbClr val="000000"/>
                </a:solidFill>
                <a:latin typeface="Aloja"/>
              </a:rPr>
              <a:t>Su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856526" y="4054829"/>
            <a:ext cx="1899374" cy="10396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716"/>
              </a:lnSpc>
            </a:pPr>
            <a:r>
              <a:rPr lang="en-US" sz="5512">
                <a:solidFill>
                  <a:srgbClr val="000000"/>
                </a:solidFill>
                <a:latin typeface="Aloja"/>
              </a:rPr>
              <a:t>Besin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4460898" y="4005854"/>
            <a:ext cx="2661212" cy="10396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716"/>
              </a:lnSpc>
            </a:pPr>
            <a:r>
              <a:rPr lang="en-US" sz="5512">
                <a:solidFill>
                  <a:srgbClr val="000000"/>
                </a:solidFill>
                <a:latin typeface="Aloja"/>
              </a:rPr>
              <a:t>Oksijen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378595" y="1040607"/>
            <a:ext cx="11530811" cy="1663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244"/>
              </a:lnSpc>
            </a:pPr>
            <a:r>
              <a:rPr lang="en-US" sz="8745">
                <a:solidFill>
                  <a:srgbClr val="21612E"/>
                </a:solidFill>
                <a:latin typeface="Aloja"/>
              </a:rPr>
              <a:t>fotosentez denklemi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BC1A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28650" y="8618457"/>
            <a:ext cx="7315200" cy="193836"/>
          </a:xfrm>
          <a:custGeom>
            <a:avLst/>
            <a:gdLst/>
            <a:ahLst/>
            <a:cxnLst/>
            <a:rect r="r" b="b" t="t" l="l"/>
            <a:pathLst>
              <a:path h="193836" w="7315200">
                <a:moveTo>
                  <a:pt x="0" y="0"/>
                </a:moveTo>
                <a:lnTo>
                  <a:pt x="7315200" y="0"/>
                </a:lnTo>
                <a:lnTo>
                  <a:pt x="7315200" y="193836"/>
                </a:lnTo>
                <a:lnTo>
                  <a:pt x="0" y="1938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645887" y="1438429"/>
            <a:ext cx="9613413" cy="7410143"/>
          </a:xfrm>
          <a:custGeom>
            <a:avLst/>
            <a:gdLst/>
            <a:ahLst/>
            <a:cxnLst/>
            <a:rect r="r" b="b" t="t" l="l"/>
            <a:pathLst>
              <a:path h="7410143" w="9613413">
                <a:moveTo>
                  <a:pt x="0" y="0"/>
                </a:moveTo>
                <a:lnTo>
                  <a:pt x="9613413" y="0"/>
                </a:lnTo>
                <a:lnTo>
                  <a:pt x="9613413" y="7410142"/>
                </a:lnTo>
                <a:lnTo>
                  <a:pt x="0" y="74101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68144" y="4595765"/>
            <a:ext cx="2918106" cy="3670574"/>
          </a:xfrm>
          <a:custGeom>
            <a:avLst/>
            <a:gdLst/>
            <a:ahLst/>
            <a:cxnLst/>
            <a:rect r="r" b="b" t="t" l="l"/>
            <a:pathLst>
              <a:path h="3670574" w="2918106">
                <a:moveTo>
                  <a:pt x="0" y="0"/>
                </a:moveTo>
                <a:lnTo>
                  <a:pt x="2918106" y="0"/>
                </a:lnTo>
                <a:lnTo>
                  <a:pt x="2918106" y="3670574"/>
                </a:lnTo>
                <a:lnTo>
                  <a:pt x="0" y="36705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445637" y="4932180"/>
            <a:ext cx="3040863" cy="2649352"/>
          </a:xfrm>
          <a:custGeom>
            <a:avLst/>
            <a:gdLst/>
            <a:ahLst/>
            <a:cxnLst/>
            <a:rect r="r" b="b" t="t" l="l"/>
            <a:pathLst>
              <a:path h="2649352" w="3040863">
                <a:moveTo>
                  <a:pt x="0" y="0"/>
                </a:moveTo>
                <a:lnTo>
                  <a:pt x="3040863" y="0"/>
                </a:lnTo>
                <a:lnTo>
                  <a:pt x="3040863" y="2649352"/>
                </a:lnTo>
                <a:lnTo>
                  <a:pt x="0" y="264935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790700" y="1205184"/>
            <a:ext cx="3821620" cy="4114800"/>
          </a:xfrm>
          <a:custGeom>
            <a:avLst/>
            <a:gdLst/>
            <a:ahLst/>
            <a:cxnLst/>
            <a:rect r="r" b="b" t="t" l="l"/>
            <a:pathLst>
              <a:path h="4114800" w="3821620">
                <a:moveTo>
                  <a:pt x="0" y="0"/>
                </a:moveTo>
                <a:lnTo>
                  <a:pt x="3821620" y="0"/>
                </a:lnTo>
                <a:lnTo>
                  <a:pt x="382162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874027" y="2301432"/>
            <a:ext cx="7495366" cy="51567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95"/>
              </a:lnSpc>
              <a:spcBef>
                <a:spcPct val="0"/>
              </a:spcBef>
            </a:pPr>
            <a:r>
              <a:rPr lang="en-US" sz="5854">
                <a:solidFill>
                  <a:srgbClr val="000000"/>
                </a:solidFill>
                <a:latin typeface="KG Primary Penmanship"/>
              </a:rPr>
              <a:t>Üreticiler karbondioksit ve suyu, güneş ışığı ve klorofil yardımıyla, glikoz ve oksijene çevirerek kendi besinini kendi üretir.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AF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486251" y="1983177"/>
            <a:ext cx="5511471" cy="8446698"/>
          </a:xfrm>
          <a:custGeom>
            <a:avLst/>
            <a:gdLst/>
            <a:ahLst/>
            <a:cxnLst/>
            <a:rect r="r" b="b" t="t" l="l"/>
            <a:pathLst>
              <a:path h="8446698" w="5511471">
                <a:moveTo>
                  <a:pt x="0" y="0"/>
                </a:moveTo>
                <a:lnTo>
                  <a:pt x="5511470" y="0"/>
                </a:lnTo>
                <a:lnTo>
                  <a:pt x="5511470" y="8446698"/>
                </a:lnTo>
                <a:lnTo>
                  <a:pt x="0" y="84466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54289" y="2971155"/>
            <a:ext cx="546138" cy="569635"/>
          </a:xfrm>
          <a:custGeom>
            <a:avLst/>
            <a:gdLst/>
            <a:ahLst/>
            <a:cxnLst/>
            <a:rect r="r" b="b" t="t" l="l"/>
            <a:pathLst>
              <a:path h="569635" w="546138">
                <a:moveTo>
                  <a:pt x="0" y="0"/>
                </a:moveTo>
                <a:lnTo>
                  <a:pt x="546138" y="0"/>
                </a:lnTo>
                <a:lnTo>
                  <a:pt x="546138" y="569635"/>
                </a:lnTo>
                <a:lnTo>
                  <a:pt x="0" y="56963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704850"/>
            <a:ext cx="4576273" cy="1638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2091"/>
              </a:lnSpc>
            </a:pPr>
            <a:r>
              <a:rPr lang="en-US" sz="8636">
                <a:solidFill>
                  <a:srgbClr val="000000"/>
                </a:solidFill>
                <a:latin typeface="Aloja"/>
              </a:rPr>
              <a:t>Bitkiler,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5158986"/>
            <a:ext cx="12871342" cy="779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358"/>
              </a:lnSpc>
              <a:spcBef>
                <a:spcPct val="0"/>
              </a:spcBef>
            </a:pPr>
            <a:r>
              <a:rPr lang="en-US" sz="4541">
                <a:solidFill>
                  <a:srgbClr val="000000"/>
                </a:solidFill>
                <a:latin typeface="KG Primary Penmanship"/>
              </a:rPr>
              <a:t>güneş enerjisini klorofil yardımıyla kimyasal enerjiye çevirir,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6358081"/>
            <a:ext cx="12871342" cy="779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358"/>
              </a:lnSpc>
              <a:spcBef>
                <a:spcPct val="0"/>
              </a:spcBef>
            </a:pPr>
            <a:r>
              <a:rPr lang="en-US" sz="4541">
                <a:solidFill>
                  <a:srgbClr val="000000"/>
                </a:solidFill>
                <a:latin typeface="KG Primary Penmanship"/>
              </a:rPr>
              <a:t>oluşan besini meyvelerinde ve köklerinde depo eder,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7557176"/>
            <a:ext cx="13990673" cy="779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358"/>
              </a:lnSpc>
              <a:spcBef>
                <a:spcPct val="0"/>
              </a:spcBef>
            </a:pPr>
            <a:r>
              <a:rPr lang="en-US" sz="4541">
                <a:solidFill>
                  <a:srgbClr val="000000"/>
                </a:solidFill>
                <a:latin typeface="KG Primary Penmanship"/>
              </a:rPr>
              <a:t>oluşan oksijen yapraklarındaki gözenekler yardımıyla atmosfere salınır.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354289" y="4170251"/>
            <a:ext cx="546138" cy="569635"/>
          </a:xfrm>
          <a:custGeom>
            <a:avLst/>
            <a:gdLst/>
            <a:ahLst/>
            <a:cxnLst/>
            <a:rect r="r" b="b" t="t" l="l"/>
            <a:pathLst>
              <a:path h="569635" w="546138">
                <a:moveTo>
                  <a:pt x="0" y="0"/>
                </a:moveTo>
                <a:lnTo>
                  <a:pt x="546138" y="0"/>
                </a:lnTo>
                <a:lnTo>
                  <a:pt x="546138" y="569635"/>
                </a:lnTo>
                <a:lnTo>
                  <a:pt x="0" y="56963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54289" y="5369346"/>
            <a:ext cx="546138" cy="569635"/>
          </a:xfrm>
          <a:custGeom>
            <a:avLst/>
            <a:gdLst/>
            <a:ahLst/>
            <a:cxnLst/>
            <a:rect r="r" b="b" t="t" l="l"/>
            <a:pathLst>
              <a:path h="569635" w="546138">
                <a:moveTo>
                  <a:pt x="0" y="0"/>
                </a:moveTo>
                <a:lnTo>
                  <a:pt x="546138" y="0"/>
                </a:lnTo>
                <a:lnTo>
                  <a:pt x="546138" y="569635"/>
                </a:lnTo>
                <a:lnTo>
                  <a:pt x="0" y="56963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354289" y="6568441"/>
            <a:ext cx="546138" cy="569635"/>
          </a:xfrm>
          <a:custGeom>
            <a:avLst/>
            <a:gdLst/>
            <a:ahLst/>
            <a:cxnLst/>
            <a:rect r="r" b="b" t="t" l="l"/>
            <a:pathLst>
              <a:path h="569635" w="546138">
                <a:moveTo>
                  <a:pt x="0" y="0"/>
                </a:moveTo>
                <a:lnTo>
                  <a:pt x="546138" y="0"/>
                </a:lnTo>
                <a:lnTo>
                  <a:pt x="546138" y="569635"/>
                </a:lnTo>
                <a:lnTo>
                  <a:pt x="0" y="56963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354289" y="7709981"/>
            <a:ext cx="546138" cy="569635"/>
          </a:xfrm>
          <a:custGeom>
            <a:avLst/>
            <a:gdLst/>
            <a:ahLst/>
            <a:cxnLst/>
            <a:rect r="r" b="b" t="t" l="l"/>
            <a:pathLst>
              <a:path h="569635" w="546138">
                <a:moveTo>
                  <a:pt x="0" y="0"/>
                </a:moveTo>
                <a:lnTo>
                  <a:pt x="546138" y="0"/>
                </a:lnTo>
                <a:lnTo>
                  <a:pt x="546138" y="569635"/>
                </a:lnTo>
                <a:lnTo>
                  <a:pt x="0" y="56963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028700" y="2760756"/>
            <a:ext cx="12728100" cy="7800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355"/>
              </a:lnSpc>
            </a:pPr>
            <a:r>
              <a:rPr lang="en-US" sz="4539">
                <a:solidFill>
                  <a:srgbClr val="000000"/>
                </a:solidFill>
                <a:latin typeface="KG Primary Penmanship"/>
              </a:rPr>
              <a:t>karbondioksiti yapraklarındaki gözenekler yardımıyla havadan alır,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3959890"/>
            <a:ext cx="7453461" cy="7800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355"/>
              </a:lnSpc>
            </a:pPr>
            <a:r>
              <a:rPr lang="en-US" sz="4539">
                <a:solidFill>
                  <a:srgbClr val="000000"/>
                </a:solidFill>
                <a:latin typeface="KG Primary Penmanship"/>
              </a:rPr>
              <a:t>suyu kökleri yardımıyla topraktan alır,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BC1A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623685" y="1725823"/>
            <a:ext cx="3002369" cy="2172623"/>
          </a:xfrm>
          <a:custGeom>
            <a:avLst/>
            <a:gdLst/>
            <a:ahLst/>
            <a:cxnLst/>
            <a:rect r="r" b="b" t="t" l="l"/>
            <a:pathLst>
              <a:path h="2172623" w="3002369">
                <a:moveTo>
                  <a:pt x="0" y="0"/>
                </a:moveTo>
                <a:lnTo>
                  <a:pt x="3002369" y="0"/>
                </a:lnTo>
                <a:lnTo>
                  <a:pt x="3002369" y="2172623"/>
                </a:lnTo>
                <a:lnTo>
                  <a:pt x="0" y="21726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06245" y="1028700"/>
            <a:ext cx="9613413" cy="7410143"/>
          </a:xfrm>
          <a:custGeom>
            <a:avLst/>
            <a:gdLst/>
            <a:ahLst/>
            <a:cxnLst/>
            <a:rect r="r" b="b" t="t" l="l"/>
            <a:pathLst>
              <a:path h="7410143" w="9613413">
                <a:moveTo>
                  <a:pt x="0" y="0"/>
                </a:moveTo>
                <a:lnTo>
                  <a:pt x="9613412" y="0"/>
                </a:lnTo>
                <a:lnTo>
                  <a:pt x="9613412" y="7410143"/>
                </a:lnTo>
                <a:lnTo>
                  <a:pt x="0" y="741014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34384" y="1891703"/>
            <a:ext cx="7495366" cy="51567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95"/>
              </a:lnSpc>
              <a:spcBef>
                <a:spcPct val="0"/>
              </a:spcBef>
            </a:pPr>
            <a:r>
              <a:rPr lang="en-US" sz="5854">
                <a:solidFill>
                  <a:srgbClr val="000000"/>
                </a:solidFill>
                <a:latin typeface="KG Primary Penmanship"/>
              </a:rPr>
              <a:t>Bitki hücrelerinde yer alan kloroplast organelinde klorofil  bulunur ve klorofil, fotosentezin gerçekleşmesini sağlar. 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623685" y="4351002"/>
            <a:ext cx="3154962" cy="23778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36"/>
              </a:lnSpc>
            </a:pPr>
            <a:r>
              <a:rPr lang="en-US" sz="4383">
                <a:solidFill>
                  <a:srgbClr val="000000"/>
                </a:solidFill>
                <a:latin typeface="Aloja"/>
              </a:rPr>
              <a:t>Kloroplast organeli yapısı 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BC1A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4050172">
            <a:off x="1337564" y="6601037"/>
            <a:ext cx="1990067" cy="4114800"/>
          </a:xfrm>
          <a:custGeom>
            <a:avLst/>
            <a:gdLst/>
            <a:ahLst/>
            <a:cxnLst/>
            <a:rect r="r" b="b" t="t" l="l"/>
            <a:pathLst>
              <a:path h="4114800" w="1990067">
                <a:moveTo>
                  <a:pt x="0" y="0"/>
                </a:moveTo>
                <a:lnTo>
                  <a:pt x="1990067" y="0"/>
                </a:lnTo>
                <a:lnTo>
                  <a:pt x="199006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626700" y="1920502"/>
            <a:ext cx="7027293" cy="59587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1236130" indent="-618065" lvl="1">
              <a:lnSpc>
                <a:spcPts val="6698"/>
              </a:lnSpc>
              <a:buFont typeface="Arial"/>
              <a:buChar char="•"/>
            </a:pPr>
            <a:r>
              <a:rPr lang="en-US" sz="5725">
                <a:solidFill>
                  <a:srgbClr val="000000"/>
                </a:solidFill>
                <a:latin typeface="KG Primary Penmanship"/>
              </a:rPr>
              <a:t>Işık şiddeti</a:t>
            </a:r>
          </a:p>
          <a:p>
            <a:pPr marL="1236130" indent="-618065" lvl="1">
              <a:lnSpc>
                <a:spcPts val="6698"/>
              </a:lnSpc>
              <a:buFont typeface="Arial"/>
              <a:buChar char="•"/>
            </a:pPr>
            <a:r>
              <a:rPr lang="en-US" sz="5725">
                <a:solidFill>
                  <a:srgbClr val="000000"/>
                </a:solidFill>
                <a:latin typeface="KG Primary Penmanship"/>
              </a:rPr>
              <a:t>Işığın dalga boyu</a:t>
            </a:r>
          </a:p>
          <a:p>
            <a:pPr marL="1236130" indent="-618065" lvl="1">
              <a:lnSpc>
                <a:spcPts val="6698"/>
              </a:lnSpc>
              <a:buFont typeface="Arial"/>
              <a:buChar char="•"/>
            </a:pPr>
            <a:r>
              <a:rPr lang="en-US" sz="5725">
                <a:solidFill>
                  <a:srgbClr val="000000"/>
                </a:solidFill>
                <a:latin typeface="KG Primary Penmanship"/>
              </a:rPr>
              <a:t>Su miktarı</a:t>
            </a:r>
          </a:p>
          <a:p>
            <a:pPr marL="1236130" indent="-618065" lvl="1">
              <a:lnSpc>
                <a:spcPts val="6698"/>
              </a:lnSpc>
              <a:buFont typeface="Arial"/>
              <a:buChar char="•"/>
            </a:pPr>
            <a:r>
              <a:rPr lang="en-US" sz="5725">
                <a:solidFill>
                  <a:srgbClr val="000000"/>
                </a:solidFill>
                <a:latin typeface="KG Primary Penmanship"/>
              </a:rPr>
              <a:t>Sıcaklık</a:t>
            </a:r>
          </a:p>
          <a:p>
            <a:pPr marL="1236130" indent="-618065" lvl="1">
              <a:lnSpc>
                <a:spcPts val="6698"/>
              </a:lnSpc>
              <a:buFont typeface="Arial"/>
              <a:buChar char="•"/>
            </a:pPr>
            <a:r>
              <a:rPr lang="en-US" sz="5725">
                <a:solidFill>
                  <a:srgbClr val="000000"/>
                </a:solidFill>
                <a:latin typeface="KG Primary Penmanship"/>
              </a:rPr>
              <a:t>Karbondioksit miktarı</a:t>
            </a:r>
          </a:p>
          <a:p>
            <a:pPr marL="1236130" indent="-618065" lvl="1">
              <a:lnSpc>
                <a:spcPts val="6698"/>
              </a:lnSpc>
              <a:buFont typeface="Arial"/>
              <a:buChar char="•"/>
            </a:pPr>
            <a:r>
              <a:rPr lang="en-US" sz="5725">
                <a:solidFill>
                  <a:srgbClr val="000000"/>
                </a:solidFill>
                <a:latin typeface="KG Primary Penmanship"/>
              </a:rPr>
              <a:t>Klorofil miktarı</a:t>
            </a:r>
          </a:p>
          <a:p>
            <a:pPr marL="1236130" indent="-618065" lvl="1">
              <a:lnSpc>
                <a:spcPts val="6698"/>
              </a:lnSpc>
              <a:buFont typeface="Arial"/>
              <a:buChar char="•"/>
            </a:pPr>
            <a:r>
              <a:rPr lang="en-US" sz="5725">
                <a:solidFill>
                  <a:srgbClr val="000000"/>
                </a:solidFill>
                <a:latin typeface="KG Primary Penmanship"/>
              </a:rPr>
              <a:t>Toprak pH'ı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9144000" y="2045687"/>
            <a:ext cx="7831118" cy="63850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393"/>
              </a:lnSpc>
            </a:pPr>
            <a:r>
              <a:rPr lang="en-US" sz="8852">
                <a:solidFill>
                  <a:srgbClr val="21612E"/>
                </a:solidFill>
                <a:latin typeface="Aloja"/>
              </a:rPr>
              <a:t>fotosentez hızına etki eden faktörler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7405272">
            <a:off x="15348839" y="-411763"/>
            <a:ext cx="1990067" cy="4114800"/>
          </a:xfrm>
          <a:custGeom>
            <a:avLst/>
            <a:gdLst/>
            <a:ahLst/>
            <a:cxnLst/>
            <a:rect r="r" b="b" t="t" l="l"/>
            <a:pathLst>
              <a:path h="4114800" w="1990067">
                <a:moveTo>
                  <a:pt x="0" y="0"/>
                </a:moveTo>
                <a:lnTo>
                  <a:pt x="1990067" y="0"/>
                </a:lnTo>
                <a:lnTo>
                  <a:pt x="199006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DAF78BxEDi0</dc:identifier>
  <dcterms:modified xsi:type="dcterms:W3CDTF">2011-08-01T06:04:30Z</dcterms:modified>
  <cp:revision>1</cp:revision>
  <dc:title>Toprak tonlarında sade çevreci sunum tasarımı</dc:title>
</cp:coreProperties>
</file>