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63" r:id="rId4"/>
    <p:sldId id="264" r:id="rId5"/>
    <p:sldId id="259" r:id="rId6"/>
    <p:sldId id="258" r:id="rId7"/>
    <p:sldId id="260" r:id="rId8"/>
    <p:sldId id="261" r:id="rId9"/>
    <p:sldId id="262" r:id="rId10"/>
    <p:sldId id="265" r:id="rId11"/>
    <p:sldId id="266" r:id="rId12"/>
    <p:sldId id="267" r:id="rId13"/>
    <p:sldId id="268" r:id="rId14"/>
    <p:sldId id="280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9" r:id="rId24"/>
    <p:sldId id="278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42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4C6C4-8077-41C1-8DF7-A6C88564CDFA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21F1E-534E-4FFD-B6F8-F6FC2BC2E4D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21F1E-534E-4FFD-B6F8-F6FC2BC2E4DC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6D231E-EB36-4A59-A3FB-2EB73C5060A4}" type="datetimeFigureOut">
              <a:rPr lang="tr-TR" smtClean="0"/>
              <a:pPr/>
              <a:t>7.2.2014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069386-43D8-4E59-A6ED-CFA7A9392EC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imgres?imgurl=http://2.bp.blogspot.com/_WuNez9MI06s/TLssirPbkkI/AAAAAAAAATo/ArCZ4LEcdlE/s1600/yildirim.jpg&amp;imgrefurl=http://habercigencler.blogspot.com/2010_10_01_archive.html&amp;usg=__kOP0j80aj5I3jqlZl-iTDoW25Uo=&amp;h=402&amp;w=628&amp;sz=62&amp;hl=tr&amp;start=2&amp;zoom=1&amp;itbs=1&amp;tbnid=geU9xBbQXkP1sM:&amp;tbnh=88&amp;tbnw=137&amp;prev=/search?q=YILDIRIM&amp;hl=tr&amp;sa=X&amp;tbm=isch&amp;prmd=ivnsm&amp;ei=_eqlTablJYvJswbumMChBw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www.google.com.tr/imgres?imgurl=http://3.bp.blogspot.com/_xcqB7ohgqUM/S9W03Cif8pI/AAAAAAAAAzM/5K1-1D1vxog/s1600/gunes.jpg&amp;imgrefurl=http://kolayrejim.blogspot.com/2010_04_01_archive.html&amp;usg=__hNz1EdxqYIwg_up3Yfo_vE5ys2A=&amp;h=483&amp;w=547&amp;sz=22&amp;hl=tr&amp;start=11&amp;zoom=1&amp;itbs=1&amp;tbnid=Kep2zdAXW-nV2M:&amp;tbnh=117&amp;tbnw=133&amp;prev=/images?q=G%C3%9CNE%C5%9E&amp;hl=tr&amp;gbv=2&amp;tbm=isch&amp;ei=yumlTYbICsmytAbYqp2GBw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.tr/imgres?imgurl=http://www.1resimler.com/data/media/1415/ates-bocegi-resmi.jpg&amp;imgrefurl=http://www.1resimler.com/r-ates-bocegi-resimleri-1415-ates-bocegi-resmi-14362.html&amp;usg=__cQx_NZJF28nXsVxOGDMWNfHza8g=&amp;h=578&amp;w=450&amp;sz=9&amp;hl=tr&amp;start=2&amp;zoom=1&amp;itbs=1&amp;tbnid=7aSaOlRdF-s1KM:&amp;tbnh=134&amp;tbnw=104&amp;prev=/images?q=ATE%C5%9E+B%C3%96CE%C4%9E%C4%B0&amp;hl=tr&amp;gbv=2&amp;tbm=isch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://www.google.com.tr/imgres?imgurl=http://www.mailce.com/wp-content/uploads/yildiz.jpg&amp;imgrefurl=http://www.mailce.com/yildiz-asyali-kimdir.html&amp;usg=__y9ppTkppLW2-qh-c5HnU5lHLTm8=&amp;h=466&amp;w=440&amp;sz=35&amp;hl=tr&amp;start=1&amp;zoom=1&amp;itbs=1&amp;tbnid=iRO2PNbGuPdQHM:&amp;tbnh=128&amp;tbnw=121&amp;prev=/images?q=YILDIZ&amp;hl=tr&amp;gbv=2&amp;tbm=isch&amp;ei=6umlTe-7DoXctAbgvrg6" TargetMode="Externa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imgres?imgurl=http://2.bp.blogspot.com/_lrPP4qmhEYI/SaZzdQFouHI/AAAAAAAAEIw/jAJPfCdovoc/s320/ampul-lamba-elektrik-isik.jpg&amp;imgrefurl=http://smilena-smilena.blogspot.com/2009_02_01_archive.html&amp;usg=__Uz3mlksU5dSdpKaFNeMZZYWcZnY=&amp;h=230&amp;w=230&amp;sz=8&amp;hl=tr&amp;start=7&amp;zoom=1&amp;itbs=1&amp;tbnid=0BUeA6WyJOtOTM:&amp;tbnh=108&amp;tbnw=108&amp;prev=/search?q=YANAN+LAMBA&amp;hl=tr&amp;tbm=isch&amp;ei=5eylTZ3lNI6EswbzlbGhBw" TargetMode="External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hyperlink" Target="http://www.google.com.tr/imgres?imgurl=http://www.islambilik.com/wp-content/uploads/mum.jpg&amp;imgrefurl=http://www.islambilik.com/mum-yandiktan-sonra-nicin-geride-hicbir-sey-kalmiyor.html&amp;usg=__Y7c9f1EM-0NP9FIKiMM2ZZymudM=&amp;h=640&amp;w=800&amp;sz=88&amp;hl=tr&amp;start=19&amp;zoom=1&amp;itbs=1&amp;tbnid=vqlwQPJsq4mWDM:&amp;tbnh=114&amp;tbnw=143&amp;prev=/search?q=MUM&amp;hl=tr&amp;tbm=isch&amp;ei=ZeylTfTeHMPRtAbOkdSQD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.tr/imgres?imgurl=http://img369.imageshack.us/img369/605/01laser942471js0.jpg&amp;imgrefurl=http://www.forumalev.net/wallpaper-resim/50488-hong-kongda-lazer-gosterisi.html&amp;usg=__6SXcg8XudS0e31JfF4y0TOn0qXY=&amp;h=479&amp;w=640&amp;sz=93&amp;hl=tr&amp;start=1&amp;zoom=1&amp;itbs=1&amp;tbnid=DrxyvEUlhRy9OM:&amp;tbnh=103&amp;tbnw=137&amp;prev=/search?q=lazer+g%C3%B6sterisi&amp;hl=tr&amp;tbm=isch&amp;ei=Iu2lTZm5H9SBswbt0P39Bg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://www.google.com.tr/imgres?imgurl=http://www.resimparki.net/data/media/45/www-resimparki-net-ay__ve_gemi.jpg&amp;imgrefurl=http://www.resimparki.net/r-gemi-resimleri-45-ay-ve-gemi-385.htm&amp;usg=__g75U2fiaG0f0XfLT1-9XsnQmgq8=&amp;h=600&amp;w=800&amp;sz=307&amp;hl=tr&amp;start=45&amp;zoom=1&amp;itbs=1&amp;tbnid=Ou71F9wLwHnSiM:&amp;tbnh=107&amp;tbnw=143&amp;prev=/search?q=AY&amp;start=40&amp;hl=tr&amp;sa=N&amp;ndsp=20&amp;tbm=isch&amp;ei=seylTffOH8rwsgaXxsioBw" TargetMode="External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1988840"/>
            <a:ext cx="7851648" cy="1800200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5. SINIF 4. ÜNİTE </a:t>
            </a:r>
            <a:br>
              <a:rPr lang="tr-TR" dirty="0" smtClean="0"/>
            </a:br>
            <a:r>
              <a:rPr lang="tr-TR" dirty="0" smtClean="0"/>
              <a:t>IŞIK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4365104"/>
            <a:ext cx="7854696" cy="108012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tx2">
                    <a:lumMod val="90000"/>
                  </a:schemeClr>
                </a:solidFill>
              </a:rPr>
              <a:t>ÖĞRETMEN</a:t>
            </a:r>
          </a:p>
          <a:p>
            <a:pPr algn="ctr"/>
            <a:r>
              <a:rPr lang="tr-TR" dirty="0" smtClean="0">
                <a:solidFill>
                  <a:schemeClr val="tx2">
                    <a:lumMod val="90000"/>
                  </a:schemeClr>
                </a:solidFill>
              </a:rPr>
              <a:t>ÖZGÜR DALGIÇ</a:t>
            </a:r>
            <a:endParaRPr lang="tr-TR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83568" y="1052736"/>
            <a:ext cx="7851648" cy="923528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62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5600" b="1" dirty="0" smtClean="0"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ERZURUMLU İBRAHİM HAKKI ORTAOKULU-ANKARA</a:t>
            </a:r>
            <a:endParaRPr kumimoji="0" lang="tr-TR" sz="5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389120"/>
          </a:xfrm>
        </p:spPr>
        <p:txBody>
          <a:bodyPr/>
          <a:lstStyle/>
          <a:p>
            <a:r>
              <a:rPr lang="tr-TR" dirty="0" smtClean="0"/>
              <a:t>Işığı kısmen geçiren maddelere </a:t>
            </a:r>
            <a:r>
              <a:rPr lang="tr-TR" b="1" dirty="0" smtClean="0"/>
              <a:t>yarı saydam maddeler</a:t>
            </a:r>
            <a:r>
              <a:rPr lang="tr-TR" dirty="0" smtClean="0"/>
              <a:t> denir.</a:t>
            </a:r>
          </a:p>
          <a:p>
            <a:r>
              <a:rPr lang="tr-TR" dirty="0" smtClean="0"/>
              <a:t>Yarı saydam maddelerde, ışık diğer tarafa tam olarak geçemediğinden arkadaki cisimler net olarak görünmez.</a:t>
            </a:r>
            <a:endParaRPr lang="tr-TR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284984"/>
            <a:ext cx="2571748" cy="1843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3347864" y="530120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Buzlu Cam</a:t>
            </a:r>
            <a:endParaRPr lang="tr-TR" dirty="0"/>
          </a:p>
        </p:txBody>
      </p:sp>
      <p:pic>
        <p:nvPicPr>
          <p:cNvPr id="6" name="5 Resim" descr="buzluca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3356992"/>
            <a:ext cx="3512946" cy="1701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1800200"/>
          </a:xfrm>
        </p:spPr>
        <p:txBody>
          <a:bodyPr/>
          <a:lstStyle/>
          <a:p>
            <a:r>
              <a:rPr lang="tr-TR" dirty="0" smtClean="0"/>
              <a:t>Işığı geçirmeyen maddelere </a:t>
            </a:r>
            <a:r>
              <a:rPr lang="tr-TR" b="1" dirty="0" smtClean="0"/>
              <a:t>saydam olmayan (</a:t>
            </a:r>
            <a:r>
              <a:rPr lang="tr-TR" b="1" dirty="0" err="1" smtClean="0"/>
              <a:t>opak</a:t>
            </a:r>
            <a:r>
              <a:rPr lang="tr-TR" b="1" dirty="0" smtClean="0"/>
              <a:t>) maddeler</a:t>
            </a:r>
            <a:r>
              <a:rPr lang="tr-TR" dirty="0" smtClean="0"/>
              <a:t> denir.</a:t>
            </a:r>
          </a:p>
          <a:p>
            <a:r>
              <a:rPr lang="tr-TR" dirty="0" smtClean="0"/>
              <a:t>Bu maddeler ışığı geçirmediklerinden diğer taraftaki cisimler görünmez.</a:t>
            </a:r>
            <a:endParaRPr lang="tr-TR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132856"/>
            <a:ext cx="161925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http://t0.gstatic.com/images?q=tbn:ANd9GcRJsOVHJjK7jY9BAsjRdKhoCUrcDt7-gIWFSvP904itNVECW6kU9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708920"/>
            <a:ext cx="2247900" cy="1676400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1835696" y="45811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Duvar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4427984" y="501317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Kapı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cuments\Okul\5\4.ışıkveses\geçirgenli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158766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Işık geçirgenliği ortama göre değişebilir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91744"/>
          </a:xfrm>
        </p:spPr>
        <p:txBody>
          <a:bodyPr/>
          <a:lstStyle/>
          <a:p>
            <a:r>
              <a:rPr lang="tr-TR" dirty="0" smtClean="0"/>
              <a:t>Saydamlık, saydam olmama ya da yarı saydamlık özellikleri yalnızca maddeler için değil ortamlar için de geçerlidir. Örneğin sisli havalarda görüş mesafesi sis yoğunluğuna bağlı olarak azalır. Bu yüzden </a:t>
            </a:r>
            <a:r>
              <a:rPr lang="tr-TR" b="1" u="sng" dirty="0" smtClean="0"/>
              <a:t>sisli ortamlar</a:t>
            </a:r>
            <a:r>
              <a:rPr lang="tr-TR" dirty="0" smtClean="0"/>
              <a:t>, sis yoğunluğuna göre yarı saydam ya da saydam olmayan ortam grubuna girebilir. </a:t>
            </a:r>
            <a:endParaRPr lang="tr-TR" dirty="0"/>
          </a:p>
        </p:txBody>
      </p:sp>
      <p:pic>
        <p:nvPicPr>
          <p:cNvPr id="4" name="3 Resim" descr="si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116616" cy="6283221"/>
          </a:xfrm>
          <a:prstGeom prst="rect">
            <a:avLst/>
          </a:prstGeom>
        </p:spPr>
      </p:pic>
      <p:pic>
        <p:nvPicPr>
          <p:cNvPr id="5" name="4 Resim" descr="sis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0115600" cy="6545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Autofit/>
          </a:bodyPr>
          <a:lstStyle/>
          <a:p>
            <a:r>
              <a:rPr lang="tr-TR" sz="4000" dirty="0" smtClean="0"/>
              <a:t>Gözümüzle göremeyeceğimiz bazı </a:t>
            </a:r>
            <a:r>
              <a:rPr lang="tr-TR" sz="4000" dirty="0" smtClean="0"/>
              <a:t>Işık </a:t>
            </a:r>
            <a:r>
              <a:rPr lang="tr-TR" sz="4000" dirty="0" smtClean="0"/>
              <a:t>türleri insan vücudundan geçebilir.</a:t>
            </a:r>
            <a:endParaRPr lang="tr-TR" sz="4000" dirty="0" smtClean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263752"/>
          </a:xfrm>
        </p:spPr>
        <p:txBody>
          <a:bodyPr>
            <a:normAutofit/>
          </a:bodyPr>
          <a:lstStyle/>
          <a:p>
            <a:r>
              <a:rPr lang="tr-TR" dirty="0" smtClean="0">
                <a:latin typeface="+mj-lt"/>
              </a:rPr>
              <a:t>Röntgen filmlerinde </a:t>
            </a:r>
            <a:r>
              <a:rPr lang="tr-TR" dirty="0" smtClean="0">
                <a:latin typeface="+mj-lt"/>
              </a:rPr>
              <a:t>vücudumuzun iç yapısı görülebilmektedir. Bu durum, insan vücudundan geçebilen “</a:t>
            </a:r>
            <a:r>
              <a:rPr lang="tr-TR" b="1" u="sng" dirty="0" smtClean="0">
                <a:latin typeface="+mj-lt"/>
              </a:rPr>
              <a:t>x-ışınları</a:t>
            </a:r>
            <a:r>
              <a:rPr lang="tr-TR" dirty="0" smtClean="0">
                <a:latin typeface="+mj-lt"/>
              </a:rPr>
              <a:t>”  ya da “</a:t>
            </a:r>
            <a:r>
              <a:rPr lang="tr-TR" b="1" u="sng" dirty="0" smtClean="0">
                <a:latin typeface="+mj-lt"/>
              </a:rPr>
              <a:t>röntgen ışınları</a:t>
            </a:r>
            <a:r>
              <a:rPr lang="tr-TR" dirty="0" smtClean="0">
                <a:latin typeface="+mj-lt"/>
              </a:rPr>
              <a:t>” olarak bilinen ışınlarla </a:t>
            </a:r>
            <a:r>
              <a:rPr lang="tr-TR" dirty="0" smtClean="0">
                <a:latin typeface="+mj-lt"/>
              </a:rPr>
              <a:t>sağlanmaktadır.</a:t>
            </a:r>
          </a:p>
          <a:p>
            <a:r>
              <a:rPr lang="tr-TR" dirty="0" smtClean="0">
                <a:latin typeface="+mj-lt"/>
              </a:rPr>
              <a:t>Gözümüzle </a:t>
            </a:r>
            <a:r>
              <a:rPr lang="tr-TR" dirty="0" smtClean="0">
                <a:latin typeface="+mj-lt"/>
              </a:rPr>
              <a:t>göremeyeceğimiz bir başka ışın türü de </a:t>
            </a:r>
            <a:r>
              <a:rPr lang="tr-TR" b="1" u="sng" dirty="0" smtClean="0">
                <a:latin typeface="+mj-lt"/>
              </a:rPr>
              <a:t>kızılötesi ışınlardır</a:t>
            </a:r>
            <a:r>
              <a:rPr lang="tr-TR" dirty="0" smtClean="0">
                <a:latin typeface="+mj-lt"/>
              </a:rPr>
              <a:t>.</a:t>
            </a:r>
          </a:p>
          <a:p>
            <a:r>
              <a:rPr lang="tr-TR" dirty="0" smtClean="0">
                <a:latin typeface="+mj-lt"/>
              </a:rPr>
              <a:t>Kumanda cihazlarında, </a:t>
            </a:r>
            <a:r>
              <a:rPr lang="tr-TR" dirty="0" smtClean="0">
                <a:latin typeface="+mj-lt"/>
              </a:rPr>
              <a:t>otomatik kapıların açılmasında, </a:t>
            </a:r>
            <a:r>
              <a:rPr lang="tr-TR" dirty="0" err="1" smtClean="0">
                <a:latin typeface="+mj-lt"/>
              </a:rPr>
              <a:t>barkodların</a:t>
            </a:r>
            <a:r>
              <a:rPr lang="tr-TR" dirty="0" smtClean="0">
                <a:latin typeface="+mj-lt"/>
              </a:rPr>
              <a:t> okunmasında ve hava tahminlerinin yapılmasında kızılötesi </a:t>
            </a:r>
            <a:r>
              <a:rPr lang="tr-TR" dirty="0" smtClean="0">
                <a:latin typeface="+mj-lt"/>
              </a:rPr>
              <a:t>ışınlardan </a:t>
            </a:r>
            <a:r>
              <a:rPr lang="tr-TR" dirty="0" smtClean="0">
                <a:latin typeface="+mj-lt"/>
              </a:rPr>
              <a:t>yararlanılmaktadır.</a:t>
            </a:r>
          </a:p>
          <a:p>
            <a:endParaRPr lang="tr-TR" dirty="0">
              <a:latin typeface="+mj-lt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699792" y="2132856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+mj-lt"/>
              </a:rPr>
              <a:t>X IŞINLARI</a:t>
            </a:r>
            <a:endParaRPr lang="tr-TR" sz="4000" dirty="0">
              <a:latin typeface="+mj-lt"/>
            </a:endParaRPr>
          </a:p>
        </p:txBody>
      </p:sp>
      <p:pic>
        <p:nvPicPr>
          <p:cNvPr id="5" name="4 Resim" descr="xışını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852936"/>
            <a:ext cx="1676400" cy="2628900"/>
          </a:xfrm>
          <a:prstGeom prst="rect">
            <a:avLst/>
          </a:prstGeom>
        </p:spPr>
      </p:pic>
      <p:pic>
        <p:nvPicPr>
          <p:cNvPr id="6" name="5 Resim" descr="xışınıiskel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924944"/>
            <a:ext cx="3364704" cy="2520280"/>
          </a:xfrm>
          <a:prstGeom prst="rect">
            <a:avLst/>
          </a:prstGeom>
        </p:spPr>
      </p:pic>
      <p:sp>
        <p:nvSpPr>
          <p:cNvPr id="7" name="6 Metin kutusu"/>
          <p:cNvSpPr txBox="1"/>
          <p:nvPr/>
        </p:nvSpPr>
        <p:spPr>
          <a:xfrm>
            <a:off x="2555776" y="2060848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+mj-lt"/>
              </a:rPr>
              <a:t>KIZILÖTESİ IŞINLAR</a:t>
            </a:r>
            <a:endParaRPr lang="tr-TR" sz="40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8" name="7 Resim" descr="kızılötesidürbü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3212976"/>
            <a:ext cx="3240360" cy="2129045"/>
          </a:xfrm>
          <a:prstGeom prst="rect">
            <a:avLst/>
          </a:prstGeom>
        </p:spPr>
      </p:pic>
      <p:pic>
        <p:nvPicPr>
          <p:cNvPr id="9" name="8 Resim" descr="kızılötesiked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2852936"/>
            <a:ext cx="2808312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TAM GÖLGE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Işık, tamamen geçemeyeceği bir cisimle (engel) karşılaşınca, cismin arkasında, ışık almayan karanlık bir alan oluşur.</a:t>
            </a:r>
          </a:p>
          <a:p>
            <a:r>
              <a:rPr lang="tr-TR" dirty="0" smtClean="0"/>
              <a:t>Işığın saydam olmayan maddelerden geçememesi sonucunda oluşan karanlık bölgeye </a:t>
            </a:r>
            <a:r>
              <a:rPr lang="tr-TR" b="1" u="sng" dirty="0" smtClean="0"/>
              <a:t>tam gölge</a:t>
            </a:r>
            <a:r>
              <a:rPr lang="tr-TR" dirty="0" smtClean="0"/>
              <a:t> denir.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Paralelkenar"/>
          <p:cNvSpPr/>
          <p:nvPr/>
        </p:nvSpPr>
        <p:spPr>
          <a:xfrm rot="16200000">
            <a:off x="6030162" y="2546902"/>
            <a:ext cx="2448272" cy="1476164"/>
          </a:xfrm>
          <a:prstGeom prst="parallelogram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 flipH="1">
            <a:off x="1547664" y="3140968"/>
            <a:ext cx="144016" cy="14401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07904" y="2924944"/>
            <a:ext cx="504056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" name="7 Düz Bağlayıcı"/>
          <p:cNvCxnSpPr/>
          <p:nvPr/>
        </p:nvCxnSpPr>
        <p:spPr>
          <a:xfrm>
            <a:off x="1691680" y="3212976"/>
            <a:ext cx="5040560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1619672" y="2564904"/>
            <a:ext cx="5616000" cy="576064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12 Düz Bağlayıcı"/>
          <p:cNvCxnSpPr>
            <a:stCxn id="5" idx="4"/>
          </p:cNvCxnSpPr>
          <p:nvPr/>
        </p:nvCxnSpPr>
        <p:spPr>
          <a:xfrm>
            <a:off x="1619672" y="3284984"/>
            <a:ext cx="5616624" cy="576064"/>
          </a:xfrm>
          <a:prstGeom prst="line">
            <a:avLst/>
          </a:prstGeom>
          <a:ln w="158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Oval"/>
          <p:cNvSpPr/>
          <p:nvPr/>
        </p:nvSpPr>
        <p:spPr>
          <a:xfrm>
            <a:off x="6732240" y="2564904"/>
            <a:ext cx="936104" cy="129614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Metin kutusu"/>
          <p:cNvSpPr txBox="1"/>
          <p:nvPr/>
        </p:nvSpPr>
        <p:spPr>
          <a:xfrm>
            <a:off x="6948264" y="465313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Perde</a:t>
            </a:r>
            <a:endParaRPr lang="tr-TR" dirty="0"/>
          </a:p>
        </p:txBody>
      </p:sp>
      <p:sp>
        <p:nvSpPr>
          <p:cNvPr id="23" name="22 Metin kutusu"/>
          <p:cNvSpPr txBox="1"/>
          <p:nvPr/>
        </p:nvSpPr>
        <p:spPr>
          <a:xfrm>
            <a:off x="3563888" y="386104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Engel</a:t>
            </a:r>
            <a:endParaRPr lang="tr-TR" dirty="0"/>
          </a:p>
        </p:txBody>
      </p:sp>
      <p:sp>
        <p:nvSpPr>
          <p:cNvPr id="24" name="23 Metin kutusu"/>
          <p:cNvSpPr txBox="1"/>
          <p:nvPr/>
        </p:nvSpPr>
        <p:spPr>
          <a:xfrm>
            <a:off x="1115616" y="3573016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Işık</a:t>
            </a:r>
          </a:p>
          <a:p>
            <a:pPr algn="ctr"/>
            <a:r>
              <a:rPr lang="tr-TR" dirty="0" smtClean="0"/>
              <a:t>Kaynağı</a:t>
            </a:r>
            <a:endParaRPr lang="tr-TR" dirty="0"/>
          </a:p>
        </p:txBody>
      </p:sp>
      <p:sp>
        <p:nvSpPr>
          <p:cNvPr id="25" name="24 Metin kutusu"/>
          <p:cNvSpPr txBox="1"/>
          <p:nvPr/>
        </p:nvSpPr>
        <p:spPr>
          <a:xfrm>
            <a:off x="6876256" y="1268760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Tam Gölge</a:t>
            </a:r>
            <a:endParaRPr lang="tr-TR" dirty="0"/>
          </a:p>
        </p:txBody>
      </p:sp>
      <p:cxnSp>
        <p:nvCxnSpPr>
          <p:cNvPr id="27" name="26 Düz Ok Bağlayıcısı"/>
          <p:cNvCxnSpPr>
            <a:stCxn id="21" idx="0"/>
            <a:endCxn id="25" idx="2"/>
          </p:cNvCxnSpPr>
          <p:nvPr/>
        </p:nvCxnSpPr>
        <p:spPr>
          <a:xfrm flipV="1">
            <a:off x="7200292" y="1915091"/>
            <a:ext cx="72008" cy="649813"/>
          </a:xfrm>
          <a:prstGeom prst="straightConnector1">
            <a:avLst/>
          </a:prstGeom>
          <a:ln w="15875" cmpd="sng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tr-TR" sz="4000" dirty="0" smtClean="0"/>
              <a:t>Işık Kaynağı Engele yaklaşırsa</a:t>
            </a:r>
            <a:endParaRPr lang="tr-TR" sz="40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Paralelkenar"/>
          <p:cNvSpPr/>
          <p:nvPr/>
        </p:nvSpPr>
        <p:spPr>
          <a:xfrm rot="16200000">
            <a:off x="5328084" y="2024844"/>
            <a:ext cx="3888432" cy="2664296"/>
          </a:xfrm>
          <a:prstGeom prst="parallelogram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 flipH="1">
            <a:off x="1547664" y="3140968"/>
            <a:ext cx="144016" cy="14401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07904" y="2924944"/>
            <a:ext cx="504056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6 Düz Bağlayıcı"/>
          <p:cNvCxnSpPr/>
          <p:nvPr/>
        </p:nvCxnSpPr>
        <p:spPr>
          <a:xfrm>
            <a:off x="1691680" y="3212976"/>
            <a:ext cx="5040560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1619672" y="2564904"/>
            <a:ext cx="5616000" cy="576064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>
            <a:stCxn id="5" idx="4"/>
          </p:cNvCxnSpPr>
          <p:nvPr/>
        </p:nvCxnSpPr>
        <p:spPr>
          <a:xfrm>
            <a:off x="1619672" y="3284984"/>
            <a:ext cx="5616624" cy="576064"/>
          </a:xfrm>
          <a:prstGeom prst="line">
            <a:avLst/>
          </a:prstGeom>
          <a:ln w="158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Oval"/>
          <p:cNvSpPr/>
          <p:nvPr/>
        </p:nvSpPr>
        <p:spPr>
          <a:xfrm>
            <a:off x="6732240" y="2564904"/>
            <a:ext cx="936104" cy="129614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6804248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Perde</a:t>
            </a:r>
            <a:endParaRPr lang="tr-TR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3563888" y="386104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Engel</a:t>
            </a:r>
            <a:endParaRPr lang="tr-TR" dirty="0"/>
          </a:p>
        </p:txBody>
      </p:sp>
      <p:sp>
        <p:nvSpPr>
          <p:cNvPr id="13" name="12 Metin kutusu"/>
          <p:cNvSpPr txBox="1"/>
          <p:nvPr/>
        </p:nvSpPr>
        <p:spPr>
          <a:xfrm>
            <a:off x="1115616" y="3573016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Işık</a:t>
            </a:r>
          </a:p>
          <a:p>
            <a:pPr algn="ctr"/>
            <a:r>
              <a:rPr lang="tr-TR" dirty="0" smtClean="0"/>
              <a:t>Kaynağı</a:t>
            </a:r>
            <a:endParaRPr lang="tr-TR" dirty="0"/>
          </a:p>
        </p:txBody>
      </p:sp>
      <p:cxnSp>
        <p:nvCxnSpPr>
          <p:cNvPr id="20" name="19 Düz Bağlayıcı"/>
          <p:cNvCxnSpPr/>
          <p:nvPr/>
        </p:nvCxnSpPr>
        <p:spPr>
          <a:xfrm flipV="1">
            <a:off x="2843808" y="2204864"/>
            <a:ext cx="4248472" cy="936104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27 Düz Bağlayıcı"/>
          <p:cNvCxnSpPr/>
          <p:nvPr/>
        </p:nvCxnSpPr>
        <p:spPr>
          <a:xfrm>
            <a:off x="2843808" y="3284984"/>
            <a:ext cx="4320480" cy="936104"/>
          </a:xfrm>
          <a:prstGeom prst="line">
            <a:avLst/>
          </a:prstGeom>
          <a:ln w="158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32 Oval"/>
          <p:cNvSpPr/>
          <p:nvPr/>
        </p:nvSpPr>
        <p:spPr>
          <a:xfrm>
            <a:off x="6372200" y="2204864"/>
            <a:ext cx="1584176" cy="201622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Metin kutusu"/>
          <p:cNvSpPr txBox="1"/>
          <p:nvPr/>
        </p:nvSpPr>
        <p:spPr>
          <a:xfrm>
            <a:off x="323528" y="764704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Tam Gölgenin Alanı Artar</a:t>
            </a:r>
            <a:endParaRPr lang="tr-TR" sz="3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87 0 " pathEditMode="relative" ptsTypes="AA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0.13386 -0.005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5" grpId="1" animBg="1"/>
      <p:bldP spid="6" grpId="0" animBg="1"/>
      <p:bldP spid="10" grpId="0" animBg="1"/>
      <p:bldP spid="11" grpId="0"/>
      <p:bldP spid="12" grpId="0"/>
      <p:bldP spid="13" grpId="0"/>
      <p:bldP spid="13" grpId="1"/>
      <p:bldP spid="33" grpId="0" animBg="1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tr-TR" sz="4000" dirty="0" smtClean="0"/>
              <a:t>Engel Işık Kaynağına yaklaşırsa</a:t>
            </a:r>
            <a:endParaRPr lang="tr-TR" sz="40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Paralelkenar"/>
          <p:cNvSpPr/>
          <p:nvPr/>
        </p:nvSpPr>
        <p:spPr>
          <a:xfrm rot="16200000">
            <a:off x="5328084" y="2024844"/>
            <a:ext cx="3888432" cy="2664296"/>
          </a:xfrm>
          <a:prstGeom prst="parallelogram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 flipH="1">
            <a:off x="1547664" y="3140968"/>
            <a:ext cx="144016" cy="14401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07904" y="2924944"/>
            <a:ext cx="504056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6 Düz Bağlayıcı"/>
          <p:cNvCxnSpPr/>
          <p:nvPr/>
        </p:nvCxnSpPr>
        <p:spPr>
          <a:xfrm>
            <a:off x="1691680" y="3212976"/>
            <a:ext cx="5040560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1619672" y="2564904"/>
            <a:ext cx="5616000" cy="576064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>
            <a:stCxn id="5" idx="4"/>
          </p:cNvCxnSpPr>
          <p:nvPr/>
        </p:nvCxnSpPr>
        <p:spPr>
          <a:xfrm>
            <a:off x="1619672" y="3284984"/>
            <a:ext cx="5616624" cy="576064"/>
          </a:xfrm>
          <a:prstGeom prst="line">
            <a:avLst/>
          </a:prstGeom>
          <a:ln w="158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Oval"/>
          <p:cNvSpPr/>
          <p:nvPr/>
        </p:nvSpPr>
        <p:spPr>
          <a:xfrm>
            <a:off x="6732240" y="2564904"/>
            <a:ext cx="936104" cy="129614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6804248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Perde</a:t>
            </a:r>
            <a:endParaRPr lang="tr-TR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3563888" y="386104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Engel</a:t>
            </a:r>
            <a:endParaRPr lang="tr-TR" dirty="0"/>
          </a:p>
        </p:txBody>
      </p:sp>
      <p:sp>
        <p:nvSpPr>
          <p:cNvPr id="13" name="12 Metin kutusu"/>
          <p:cNvSpPr txBox="1"/>
          <p:nvPr/>
        </p:nvSpPr>
        <p:spPr>
          <a:xfrm>
            <a:off x="1115616" y="3573016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Işık</a:t>
            </a:r>
          </a:p>
          <a:p>
            <a:pPr algn="ctr"/>
            <a:r>
              <a:rPr lang="tr-TR" dirty="0" smtClean="0"/>
              <a:t>Kaynağı</a:t>
            </a:r>
            <a:endParaRPr lang="tr-TR" dirty="0"/>
          </a:p>
        </p:txBody>
      </p:sp>
      <p:cxnSp>
        <p:nvCxnSpPr>
          <p:cNvPr id="20" name="19 Düz Bağlayıcı"/>
          <p:cNvCxnSpPr/>
          <p:nvPr/>
        </p:nvCxnSpPr>
        <p:spPr>
          <a:xfrm flipV="1">
            <a:off x="1691680" y="1988840"/>
            <a:ext cx="5400600" cy="1152128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27 Düz Bağlayıcı"/>
          <p:cNvCxnSpPr/>
          <p:nvPr/>
        </p:nvCxnSpPr>
        <p:spPr>
          <a:xfrm>
            <a:off x="1691680" y="3284984"/>
            <a:ext cx="5544616" cy="1224136"/>
          </a:xfrm>
          <a:prstGeom prst="line">
            <a:avLst/>
          </a:prstGeom>
          <a:ln w="158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32 Oval"/>
          <p:cNvSpPr/>
          <p:nvPr/>
        </p:nvSpPr>
        <p:spPr>
          <a:xfrm>
            <a:off x="6228184" y="1988840"/>
            <a:ext cx="2016224" cy="252028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Metin kutusu"/>
          <p:cNvSpPr txBox="1"/>
          <p:nvPr/>
        </p:nvSpPr>
        <p:spPr>
          <a:xfrm>
            <a:off x="467544" y="764704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Tam Gölgenin Alanı Artar</a:t>
            </a:r>
            <a:endParaRPr lang="tr-TR" sz="3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96296E-6 L -0.13768 0.0002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-0.12205 0.0046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6" grpId="1" animBg="1"/>
      <p:bldP spid="10" grpId="0" animBg="1"/>
      <p:bldP spid="11" grpId="0"/>
      <p:bldP spid="12" grpId="0"/>
      <p:bldP spid="12" grpId="1"/>
      <p:bldP spid="13" grpId="0"/>
      <p:bldP spid="33" grpId="0" animBg="1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tr-TR" sz="4000" dirty="0" smtClean="0"/>
              <a:t>Engel Perdeye yaklaşırsa</a:t>
            </a:r>
            <a:endParaRPr lang="tr-TR" sz="4000" dirty="0"/>
          </a:p>
        </p:txBody>
      </p:sp>
      <p:sp>
        <p:nvSpPr>
          <p:cNvPr id="4" name="3 Paralelkenar"/>
          <p:cNvSpPr/>
          <p:nvPr/>
        </p:nvSpPr>
        <p:spPr>
          <a:xfrm rot="16200000">
            <a:off x="5328084" y="2024844"/>
            <a:ext cx="3888432" cy="2664296"/>
          </a:xfrm>
          <a:prstGeom prst="parallelogram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 flipH="1">
            <a:off x="1547664" y="3140968"/>
            <a:ext cx="144016" cy="14401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07904" y="2924944"/>
            <a:ext cx="504056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6 Düz Bağlayıcı"/>
          <p:cNvCxnSpPr/>
          <p:nvPr/>
        </p:nvCxnSpPr>
        <p:spPr>
          <a:xfrm>
            <a:off x="1691680" y="3212976"/>
            <a:ext cx="5328592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1619672" y="2564904"/>
            <a:ext cx="5616000" cy="576064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>
            <a:stCxn id="5" idx="4"/>
          </p:cNvCxnSpPr>
          <p:nvPr/>
        </p:nvCxnSpPr>
        <p:spPr>
          <a:xfrm>
            <a:off x="1619672" y="3284984"/>
            <a:ext cx="5616624" cy="576064"/>
          </a:xfrm>
          <a:prstGeom prst="line">
            <a:avLst/>
          </a:prstGeom>
          <a:ln w="158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Oval"/>
          <p:cNvSpPr/>
          <p:nvPr/>
        </p:nvSpPr>
        <p:spPr>
          <a:xfrm>
            <a:off x="6804248" y="2564904"/>
            <a:ext cx="936104" cy="129614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6804248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Perde</a:t>
            </a:r>
            <a:endParaRPr lang="tr-TR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3563888" y="386104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Engel</a:t>
            </a:r>
            <a:endParaRPr lang="tr-TR" dirty="0"/>
          </a:p>
        </p:txBody>
      </p:sp>
      <p:sp>
        <p:nvSpPr>
          <p:cNvPr id="13" name="12 Metin kutusu"/>
          <p:cNvSpPr txBox="1"/>
          <p:nvPr/>
        </p:nvSpPr>
        <p:spPr>
          <a:xfrm>
            <a:off x="1115616" y="3573016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Işık</a:t>
            </a:r>
          </a:p>
          <a:p>
            <a:pPr algn="ctr"/>
            <a:r>
              <a:rPr lang="tr-TR" dirty="0" smtClean="0"/>
              <a:t>Kaynağı</a:t>
            </a:r>
            <a:endParaRPr lang="tr-TR" dirty="0"/>
          </a:p>
        </p:txBody>
      </p:sp>
      <p:cxnSp>
        <p:nvCxnSpPr>
          <p:cNvPr id="20" name="19 Düz Bağlayıcı"/>
          <p:cNvCxnSpPr>
            <a:stCxn id="5" idx="0"/>
            <a:endCxn id="33" idx="0"/>
          </p:cNvCxnSpPr>
          <p:nvPr/>
        </p:nvCxnSpPr>
        <p:spPr>
          <a:xfrm flipV="1">
            <a:off x="1619672" y="2780928"/>
            <a:ext cx="5616624" cy="360040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27 Düz Bağlayıcı"/>
          <p:cNvCxnSpPr>
            <a:stCxn id="5" idx="4"/>
          </p:cNvCxnSpPr>
          <p:nvPr/>
        </p:nvCxnSpPr>
        <p:spPr>
          <a:xfrm>
            <a:off x="1619672" y="3284984"/>
            <a:ext cx="5616624" cy="360040"/>
          </a:xfrm>
          <a:prstGeom prst="line">
            <a:avLst/>
          </a:prstGeom>
          <a:ln w="158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32 Oval"/>
          <p:cNvSpPr/>
          <p:nvPr/>
        </p:nvSpPr>
        <p:spPr>
          <a:xfrm>
            <a:off x="6948264" y="2780928"/>
            <a:ext cx="576064" cy="8640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Metin kutusu"/>
          <p:cNvSpPr txBox="1"/>
          <p:nvPr/>
        </p:nvSpPr>
        <p:spPr>
          <a:xfrm>
            <a:off x="3167336" y="620688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Tam Gölgenin Alanı Küçülür</a:t>
            </a:r>
            <a:endParaRPr lang="tr-TR" sz="3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96296E-6 L 0.12222 0.0002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0.12222 -0.0057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6" grpId="1" animBg="1"/>
      <p:bldP spid="10" grpId="0" animBg="1"/>
      <p:bldP spid="11" grpId="0"/>
      <p:bldP spid="12" grpId="0"/>
      <p:bldP spid="12" grpId="1"/>
      <p:bldP spid="13" grpId="0"/>
      <p:bldP spid="33" grpId="0" animBg="1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38368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IŞIK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1872208"/>
          </a:xfrm>
          <a:noFill/>
        </p:spPr>
        <p:txBody>
          <a:bodyPr>
            <a:norm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r>
              <a:rPr lang="tr-TR" dirty="0" smtClean="0"/>
              <a:t>Cisimleri görmemizi sağlayan enerjiye </a:t>
            </a:r>
            <a:r>
              <a:rPr lang="tr-TR" b="1" u="sng" dirty="0" smtClean="0"/>
              <a:t>ışık</a:t>
            </a:r>
            <a:r>
              <a:rPr lang="tr-TR" dirty="0" smtClean="0"/>
              <a:t> denir.</a:t>
            </a:r>
          </a:p>
          <a:p>
            <a:r>
              <a:rPr lang="tr-TR" dirty="0" smtClean="0"/>
              <a:t>Çevremizdeki cisimlerin görülebilmesi, bu cisimlerden yansıyan ışık ışınlarının gözümüze ulaşmasıyla mümkün olabilmektedir.</a:t>
            </a:r>
          </a:p>
          <a:p>
            <a:endParaRPr lang="tr-TR" dirty="0"/>
          </a:p>
        </p:txBody>
      </p:sp>
      <p:pic>
        <p:nvPicPr>
          <p:cNvPr id="1027" name="Picture 3" descr="C:\Users\user\Documents\Okul\5\4.ışıkveses\IŞI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780928"/>
            <a:ext cx="4482059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3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45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tr-TR" sz="4000" dirty="0" smtClean="0"/>
              <a:t>Perde Engele yaklaşırsa</a:t>
            </a:r>
            <a:endParaRPr lang="tr-TR" sz="4000" dirty="0"/>
          </a:p>
        </p:txBody>
      </p:sp>
      <p:sp>
        <p:nvSpPr>
          <p:cNvPr id="4" name="3 Paralelkenar"/>
          <p:cNvSpPr/>
          <p:nvPr/>
        </p:nvSpPr>
        <p:spPr>
          <a:xfrm rot="16200000">
            <a:off x="5328084" y="2024844"/>
            <a:ext cx="3888432" cy="2664296"/>
          </a:xfrm>
          <a:prstGeom prst="parallelogram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 flipH="1">
            <a:off x="1547664" y="3140968"/>
            <a:ext cx="144016" cy="14401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707904" y="2924944"/>
            <a:ext cx="504056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6 Düz Bağlayıcı"/>
          <p:cNvCxnSpPr/>
          <p:nvPr/>
        </p:nvCxnSpPr>
        <p:spPr>
          <a:xfrm>
            <a:off x="1691680" y="3212976"/>
            <a:ext cx="5040560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1619672" y="2564904"/>
            <a:ext cx="5616000" cy="576064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>
            <a:stCxn id="5" idx="4"/>
            <a:endCxn id="10" idx="4"/>
          </p:cNvCxnSpPr>
          <p:nvPr/>
        </p:nvCxnSpPr>
        <p:spPr>
          <a:xfrm>
            <a:off x="1619672" y="3284984"/>
            <a:ext cx="5580620" cy="576064"/>
          </a:xfrm>
          <a:prstGeom prst="line">
            <a:avLst/>
          </a:prstGeom>
          <a:ln w="158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Oval"/>
          <p:cNvSpPr/>
          <p:nvPr/>
        </p:nvSpPr>
        <p:spPr>
          <a:xfrm>
            <a:off x="6732240" y="2564904"/>
            <a:ext cx="936104" cy="129614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6804248" y="515719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Perde</a:t>
            </a:r>
            <a:endParaRPr lang="tr-TR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3563888" y="386104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Engel</a:t>
            </a:r>
            <a:endParaRPr lang="tr-TR" dirty="0"/>
          </a:p>
        </p:txBody>
      </p:sp>
      <p:sp>
        <p:nvSpPr>
          <p:cNvPr id="13" name="12 Metin kutusu"/>
          <p:cNvSpPr txBox="1"/>
          <p:nvPr/>
        </p:nvSpPr>
        <p:spPr>
          <a:xfrm>
            <a:off x="1115616" y="3573016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Işık</a:t>
            </a:r>
          </a:p>
          <a:p>
            <a:pPr algn="ctr"/>
            <a:r>
              <a:rPr lang="tr-TR" dirty="0" smtClean="0"/>
              <a:t>Kaynağı</a:t>
            </a:r>
            <a:endParaRPr lang="tr-TR" dirty="0"/>
          </a:p>
        </p:txBody>
      </p:sp>
      <p:cxnSp>
        <p:nvCxnSpPr>
          <p:cNvPr id="20" name="19 Düz Bağlayıcı"/>
          <p:cNvCxnSpPr>
            <a:stCxn id="5" idx="0"/>
            <a:endCxn id="33" idx="0"/>
          </p:cNvCxnSpPr>
          <p:nvPr/>
        </p:nvCxnSpPr>
        <p:spPr>
          <a:xfrm flipV="1">
            <a:off x="1619672" y="2708920"/>
            <a:ext cx="4788532" cy="432048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27 Düz Bağlayıcı"/>
          <p:cNvCxnSpPr>
            <a:stCxn id="5" idx="4"/>
            <a:endCxn id="33" idx="4"/>
          </p:cNvCxnSpPr>
          <p:nvPr/>
        </p:nvCxnSpPr>
        <p:spPr>
          <a:xfrm>
            <a:off x="1619672" y="3284984"/>
            <a:ext cx="4788532" cy="504056"/>
          </a:xfrm>
          <a:prstGeom prst="line">
            <a:avLst/>
          </a:prstGeom>
          <a:ln w="158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32 Oval"/>
          <p:cNvSpPr/>
          <p:nvPr/>
        </p:nvSpPr>
        <p:spPr>
          <a:xfrm>
            <a:off x="6084168" y="2708920"/>
            <a:ext cx="648072" cy="108012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Metin kutusu"/>
          <p:cNvSpPr txBox="1"/>
          <p:nvPr/>
        </p:nvSpPr>
        <p:spPr>
          <a:xfrm>
            <a:off x="3167336" y="620688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Tam Gölgenin Alanı Küçülür</a:t>
            </a:r>
            <a:endParaRPr lang="tr-TR" sz="3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444 0 " pathEditMode="relative" ptsTypes="AA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81481E-6 L -0.09827 0.00462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5" grpId="0" animBg="1"/>
      <p:bldP spid="6" grpId="0" animBg="1"/>
      <p:bldP spid="10" grpId="0" animBg="1"/>
      <p:bldP spid="11" grpId="0"/>
      <p:bldP spid="11" grpId="1"/>
      <p:bldP spid="12" grpId="0"/>
      <p:bldP spid="13" grpId="0"/>
      <p:bldP spid="33" grpId="0" animBg="1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GÜNEŞ TUTULMASI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Ay’ın Güneş ile Dünya arasına girmesiyle Ay’ın tam gölgesinin Dünya üzerine düşmesine </a:t>
            </a:r>
            <a:r>
              <a:rPr lang="tr-TR" b="1" u="sng" dirty="0" smtClean="0"/>
              <a:t>Güneş Tutulması</a:t>
            </a:r>
            <a:r>
              <a:rPr lang="tr-TR" dirty="0" smtClean="0"/>
              <a:t> denir.</a:t>
            </a:r>
          </a:p>
          <a:p>
            <a:r>
              <a:rPr lang="tr-TR" dirty="0" smtClean="0"/>
              <a:t>Güneş tutulmasında; Güneş, Ay ve Dünya aynı doğrultuda bulunur</a:t>
            </a:r>
          </a:p>
          <a:p>
            <a:r>
              <a:rPr lang="tr-TR" dirty="0" smtClean="0"/>
              <a:t>Dünya üzerinde Ay’ın tam gölgesinin düştüğü yerler ışık alamaz ve bu bölgelerde Güneş bir süre görülmez</a:t>
            </a:r>
          </a:p>
          <a:p>
            <a:endParaRPr lang="tr-TR" dirty="0" smtClean="0"/>
          </a:p>
        </p:txBody>
      </p:sp>
      <p:pic>
        <p:nvPicPr>
          <p:cNvPr id="1026" name="Picture 2" descr="C:\Users\user\Documents\Okul\5\4.ışıkveses\güneştutulmas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060848"/>
            <a:ext cx="3365793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</a:rPr>
              <a:t>Güneş Tutulması Nasıl Olur?</a:t>
            </a:r>
            <a:endParaRPr lang="tr-TR" dirty="0">
              <a:solidFill>
                <a:srgbClr val="FFC000"/>
              </a:solidFill>
            </a:endParaRPr>
          </a:p>
        </p:txBody>
      </p:sp>
      <p:pic>
        <p:nvPicPr>
          <p:cNvPr id="2050" name="Picture 2" descr="C:\Users\user\Documents\Okul\5\4.ışıkveses\dün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398414">
            <a:off x="6568018" y="2891574"/>
            <a:ext cx="2466975" cy="1847850"/>
          </a:xfrm>
          <a:prstGeom prst="rect">
            <a:avLst/>
          </a:prstGeom>
          <a:noFill/>
        </p:spPr>
      </p:pic>
      <p:pic>
        <p:nvPicPr>
          <p:cNvPr id="2051" name="Picture 3" descr="C:\Users\user\Documents\Okul\5\4.ışıkveses\A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0112" y="3284984"/>
            <a:ext cx="1348806" cy="1080120"/>
          </a:xfrm>
          <a:prstGeom prst="rect">
            <a:avLst/>
          </a:prstGeom>
          <a:noFill/>
        </p:spPr>
      </p:pic>
      <p:pic>
        <p:nvPicPr>
          <p:cNvPr id="2052" name="Picture 4" descr="C:\Users\user\Documents\Okul\5\4.ışıkveses\güneş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2132856"/>
            <a:ext cx="3524771" cy="3356195"/>
          </a:xfrm>
          <a:prstGeom prst="rect">
            <a:avLst/>
          </a:prstGeom>
          <a:noFill/>
        </p:spPr>
      </p:pic>
      <p:cxnSp>
        <p:nvCxnSpPr>
          <p:cNvPr id="14" name="13 Düz Bağlayıcı"/>
          <p:cNvCxnSpPr/>
          <p:nvPr/>
        </p:nvCxnSpPr>
        <p:spPr>
          <a:xfrm flipV="1">
            <a:off x="1691680" y="3789040"/>
            <a:ext cx="6192688" cy="72008"/>
          </a:xfrm>
          <a:prstGeom prst="line">
            <a:avLst/>
          </a:prstGeom>
          <a:ln w="2222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1907704" y="2492896"/>
            <a:ext cx="5184576" cy="1296144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flipV="1">
            <a:off x="1691680" y="3861048"/>
            <a:ext cx="5400600" cy="1368152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Oval"/>
          <p:cNvSpPr/>
          <p:nvPr/>
        </p:nvSpPr>
        <p:spPr>
          <a:xfrm>
            <a:off x="7020272" y="3789040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Metin kutusu"/>
          <p:cNvSpPr txBox="1"/>
          <p:nvPr/>
        </p:nvSpPr>
        <p:spPr>
          <a:xfrm>
            <a:off x="2339752" y="566124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Güneş, Ay ve Dünya bir  doğru üzerine gelir</a:t>
            </a:r>
            <a:endParaRPr lang="tr-TR" dirty="0"/>
          </a:p>
        </p:txBody>
      </p:sp>
      <p:sp>
        <p:nvSpPr>
          <p:cNvPr id="33" name="32 Metin kutusu"/>
          <p:cNvSpPr txBox="1"/>
          <p:nvPr/>
        </p:nvSpPr>
        <p:spPr>
          <a:xfrm>
            <a:off x="1043608" y="55172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C000"/>
                </a:solidFill>
              </a:rPr>
              <a:t>Güneş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34" name="33 Metin kutusu"/>
          <p:cNvSpPr txBox="1"/>
          <p:nvPr/>
        </p:nvSpPr>
        <p:spPr>
          <a:xfrm>
            <a:off x="5220072" y="465313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Ay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5" name="34 Metin kutusu"/>
          <p:cNvSpPr txBox="1"/>
          <p:nvPr/>
        </p:nvSpPr>
        <p:spPr>
          <a:xfrm>
            <a:off x="7380312" y="479715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Dünya</a:t>
            </a:r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2339752" y="566124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Ay kendisine gelen Güneş Işınlarını engeller ve </a:t>
            </a:r>
            <a:endParaRPr lang="tr-TR" dirty="0"/>
          </a:p>
        </p:txBody>
      </p:sp>
      <p:sp>
        <p:nvSpPr>
          <p:cNvPr id="37" name="36 Metin kutusu"/>
          <p:cNvSpPr txBox="1"/>
          <p:nvPr/>
        </p:nvSpPr>
        <p:spPr>
          <a:xfrm>
            <a:off x="2267744" y="566124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Ay’ın tam gölgesi Dünya’nın üzerine düşer</a:t>
            </a:r>
            <a:endParaRPr lang="tr-TR" dirty="0"/>
          </a:p>
        </p:txBody>
      </p:sp>
      <p:cxnSp>
        <p:nvCxnSpPr>
          <p:cNvPr id="38" name="37 Düz Bağlayıcı"/>
          <p:cNvCxnSpPr/>
          <p:nvPr/>
        </p:nvCxnSpPr>
        <p:spPr>
          <a:xfrm>
            <a:off x="2771800" y="3068960"/>
            <a:ext cx="2232248" cy="504056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Düz Bağlayıcı"/>
          <p:cNvCxnSpPr/>
          <p:nvPr/>
        </p:nvCxnSpPr>
        <p:spPr>
          <a:xfrm>
            <a:off x="2987824" y="3789040"/>
            <a:ext cx="1944216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Düz Bağlayıcı"/>
          <p:cNvCxnSpPr/>
          <p:nvPr/>
        </p:nvCxnSpPr>
        <p:spPr>
          <a:xfrm flipV="1">
            <a:off x="2915816" y="4077072"/>
            <a:ext cx="2016224" cy="288032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 animBg="1"/>
      <p:bldP spid="27" grpId="0"/>
      <p:bldP spid="33" grpId="0"/>
      <p:bldP spid="34" grpId="0"/>
      <p:bldP spid="35" grpId="0"/>
      <p:bldP spid="36" grpId="0"/>
      <p:bldP spid="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Ay Tutulması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Dünya’nın Güneş ile Ay arasına girmesiyle Dünya’nın tam gölgesinin Ay üzerine düşmesine </a:t>
            </a:r>
            <a:r>
              <a:rPr lang="tr-TR" b="1" u="sng" dirty="0" smtClean="0"/>
              <a:t>Ay Tutulması</a:t>
            </a:r>
            <a:r>
              <a:rPr lang="tr-TR" dirty="0" smtClean="0"/>
              <a:t> denir.</a:t>
            </a:r>
          </a:p>
          <a:p>
            <a:r>
              <a:rPr lang="tr-TR" dirty="0" smtClean="0"/>
              <a:t>Ay tutulmasında; Güneş, Ay ve Dünya aynı doğrultuda bulunur</a:t>
            </a:r>
          </a:p>
          <a:p>
            <a:r>
              <a:rPr lang="tr-TR" dirty="0" smtClean="0"/>
              <a:t>Dünya, Ay’ın Güneş’ten ışık almasını engeller ve bu durumda Ay bir süre görülmez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C:\Users\user\Documents\Okul\5\4.ışıkveses\aytutulmas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8424935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Ay Tutulması Nasıl Olur?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user\Documents\Okul\5\4.ışıkveses\dün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4950" y="3068960"/>
            <a:ext cx="2080549" cy="1558404"/>
          </a:xfrm>
          <a:prstGeom prst="rect">
            <a:avLst/>
          </a:prstGeom>
          <a:noFill/>
        </p:spPr>
      </p:pic>
      <p:pic>
        <p:nvPicPr>
          <p:cNvPr id="2051" name="Picture 3" descr="C:\Users\user\Documents\Okul\5\4.ışıkveses\A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5194" y="3284984"/>
            <a:ext cx="1348806" cy="1080120"/>
          </a:xfrm>
          <a:prstGeom prst="rect">
            <a:avLst/>
          </a:prstGeom>
          <a:noFill/>
        </p:spPr>
      </p:pic>
      <p:pic>
        <p:nvPicPr>
          <p:cNvPr id="2052" name="Picture 4" descr="C:\Users\user\Documents\Okul\5\4.ışıkveses\güneş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2132856"/>
            <a:ext cx="3524771" cy="3356195"/>
          </a:xfrm>
          <a:prstGeom prst="rect">
            <a:avLst/>
          </a:prstGeom>
          <a:noFill/>
        </p:spPr>
      </p:pic>
      <p:cxnSp>
        <p:nvCxnSpPr>
          <p:cNvPr id="14" name="13 Düz Bağlayıcı"/>
          <p:cNvCxnSpPr/>
          <p:nvPr/>
        </p:nvCxnSpPr>
        <p:spPr>
          <a:xfrm flipV="1">
            <a:off x="1691680" y="3789040"/>
            <a:ext cx="6696744" cy="72008"/>
          </a:xfrm>
          <a:prstGeom prst="line">
            <a:avLst/>
          </a:prstGeom>
          <a:ln w="2222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1907704" y="2492896"/>
            <a:ext cx="6480720" cy="936104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flipV="1">
            <a:off x="1691680" y="4221088"/>
            <a:ext cx="6768752" cy="1008112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Oval"/>
          <p:cNvSpPr/>
          <p:nvPr/>
        </p:nvSpPr>
        <p:spPr>
          <a:xfrm>
            <a:off x="8028384" y="3356992"/>
            <a:ext cx="936104" cy="93610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Metin kutusu"/>
          <p:cNvSpPr txBox="1"/>
          <p:nvPr/>
        </p:nvSpPr>
        <p:spPr>
          <a:xfrm>
            <a:off x="2339752" y="566124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Güneş, Ay ve Dünya bir  doğru üzerine gelir</a:t>
            </a:r>
            <a:endParaRPr lang="tr-TR" dirty="0"/>
          </a:p>
        </p:txBody>
      </p:sp>
      <p:sp>
        <p:nvSpPr>
          <p:cNvPr id="33" name="32 Metin kutusu"/>
          <p:cNvSpPr txBox="1"/>
          <p:nvPr/>
        </p:nvSpPr>
        <p:spPr>
          <a:xfrm>
            <a:off x="1043608" y="55172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C000"/>
                </a:solidFill>
              </a:rPr>
              <a:t>Güneş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34" name="33 Metin kutusu"/>
          <p:cNvSpPr txBox="1"/>
          <p:nvPr/>
        </p:nvSpPr>
        <p:spPr>
          <a:xfrm>
            <a:off x="8244408" y="479715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Ay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5" name="34 Metin kutusu"/>
          <p:cNvSpPr txBox="1"/>
          <p:nvPr/>
        </p:nvSpPr>
        <p:spPr>
          <a:xfrm>
            <a:off x="5364088" y="486916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Dünya</a:t>
            </a:r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2339752" y="5661248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Dünya kendisine gelen Güneş Işınlarını engeller ve </a:t>
            </a:r>
            <a:endParaRPr lang="tr-TR" dirty="0"/>
          </a:p>
        </p:txBody>
      </p:sp>
      <p:sp>
        <p:nvSpPr>
          <p:cNvPr id="37" name="36 Metin kutusu"/>
          <p:cNvSpPr txBox="1"/>
          <p:nvPr/>
        </p:nvSpPr>
        <p:spPr>
          <a:xfrm>
            <a:off x="2339752" y="566124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Dünya’nın tam gölgesi Ay’ın üzerine düşer</a:t>
            </a:r>
            <a:endParaRPr lang="tr-TR" dirty="0"/>
          </a:p>
        </p:txBody>
      </p:sp>
      <p:cxnSp>
        <p:nvCxnSpPr>
          <p:cNvPr id="38" name="37 Düz Bağlayıcı"/>
          <p:cNvCxnSpPr/>
          <p:nvPr/>
        </p:nvCxnSpPr>
        <p:spPr>
          <a:xfrm>
            <a:off x="2771800" y="3068960"/>
            <a:ext cx="2304256" cy="36004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Düz Bağlayıcı"/>
          <p:cNvCxnSpPr/>
          <p:nvPr/>
        </p:nvCxnSpPr>
        <p:spPr>
          <a:xfrm>
            <a:off x="2987824" y="3789040"/>
            <a:ext cx="2016224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Düz Bağlayıcı"/>
          <p:cNvCxnSpPr/>
          <p:nvPr/>
        </p:nvCxnSpPr>
        <p:spPr>
          <a:xfrm flipV="1">
            <a:off x="2915816" y="4149080"/>
            <a:ext cx="2160240" cy="216024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 animBg="1"/>
      <p:bldP spid="27" grpId="0"/>
      <p:bldP spid="33" grpId="0"/>
      <p:bldP spid="34" grpId="0"/>
      <p:bldP spid="35" grpId="0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5343872"/>
          </a:xfrm>
        </p:spPr>
        <p:txBody>
          <a:bodyPr/>
          <a:lstStyle/>
          <a:p>
            <a:r>
              <a:rPr lang="tr-TR" dirty="0" smtClean="0"/>
              <a:t>Işığı kendiliğinden yayan maddelere </a:t>
            </a:r>
            <a:r>
              <a:rPr lang="tr-TR" b="1" dirty="0" smtClean="0"/>
              <a:t>doğal ışık kaynağı </a:t>
            </a:r>
            <a:r>
              <a:rPr lang="tr-TR" dirty="0" smtClean="0"/>
              <a:t>adı verilir.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Güneş		     Yıldızlar		    ateş böceği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			Yıldırım ve şimşek</a:t>
            </a:r>
          </a:p>
        </p:txBody>
      </p:sp>
      <p:pic>
        <p:nvPicPr>
          <p:cNvPr id="4" name="Picture 6" descr="ANd9GcQ4WgTYRcIDJEg8CRIWkuBMahGF8Op2bjXC96eeq_FuEmTJXLV-1ecr1YGO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2016125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ANd9GcSATjZviyy6pSrhdMt4JRNMRKeQmLnu4VwBivIdALdmtU_cudyj1GENOmI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1628800"/>
            <a:ext cx="20161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ANd9GcTfc0jD7NPha3hrV98p0qP5kjeNMT04lcYDRLIPzae8uBSC9wH-HRULhCgM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1628800"/>
            <a:ext cx="2376264" cy="176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ANd9GcTtuQJx4L64w0mFupC0O89odD1uybAQZqmqTTG9o9M8i409GJpeb4dahxlc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4" y="4077072"/>
            <a:ext cx="2231901" cy="192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112568"/>
          </a:xfrm>
        </p:spPr>
        <p:txBody>
          <a:bodyPr/>
          <a:lstStyle/>
          <a:p>
            <a:r>
              <a:rPr lang="tr-TR" dirty="0" smtClean="0"/>
              <a:t>Işığı kendiliğinden yaymayan maddelere </a:t>
            </a:r>
            <a:r>
              <a:rPr lang="tr-TR" b="1" dirty="0" smtClean="0"/>
              <a:t>yapay ışık kaynağı</a:t>
            </a:r>
            <a:r>
              <a:rPr lang="tr-TR" dirty="0" smtClean="0"/>
              <a:t> adı verilir.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Mum			     Ay			Ampul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			Havai Fişek</a:t>
            </a:r>
          </a:p>
          <a:p>
            <a:pPr>
              <a:buNone/>
            </a:pPr>
            <a:endParaRPr lang="tr-TR" dirty="0" smtClean="0"/>
          </a:p>
        </p:txBody>
      </p:sp>
      <p:pic>
        <p:nvPicPr>
          <p:cNvPr id="4" name="Picture 6" descr="ANd9GcQsyJY0tABEG7ipPWIEL4M3YPLBazb2iknHOrj4lRJfHgtP-9h5p5OigBab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844824"/>
            <a:ext cx="2210810" cy="1223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ANd9GcRUaiegEMVY9j4L1dHzj7RZ559FywFwG2OggtmZt8JmIcOfwtMLQ5zG4fo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844824"/>
            <a:ext cx="1800200" cy="113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ANd9GcQ2_Idr7KQAlhywu-xR6RFuUsBnNWtBzOoiIHl7Wd9kpDKxN6JPOwq2Wrza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3933056"/>
            <a:ext cx="2202299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ANd9GcQwOGj6F9bx3rGCVS45IxrqQIZKiRtkSH6FrJXNrBhNF4JPsOtUUKc8vlM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8224" y="1772816"/>
            <a:ext cx="1584176" cy="121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388843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</a:t>
            </a:r>
            <a:r>
              <a:rPr lang="tr-TR" b="1" dirty="0" smtClean="0"/>
              <a:t>IŞIN</a:t>
            </a:r>
          </a:p>
          <a:p>
            <a:r>
              <a:rPr lang="tr-TR" dirty="0" smtClean="0"/>
              <a:t>Işık kaynağından çıkan ışığı göstermek için, düz bir çizgi çizilip ortasına ok işareti konularak yapılan çizimlere </a:t>
            </a:r>
            <a:r>
              <a:rPr lang="tr-TR" b="1" dirty="0" smtClean="0"/>
              <a:t>ışın</a:t>
            </a:r>
            <a:r>
              <a:rPr lang="tr-TR" dirty="0" smtClean="0"/>
              <a:t> ya da </a:t>
            </a:r>
            <a:r>
              <a:rPr lang="tr-TR" b="1" dirty="0" smtClean="0"/>
              <a:t>ışık ışını</a:t>
            </a:r>
            <a:r>
              <a:rPr lang="tr-TR" dirty="0" smtClean="0"/>
              <a:t> denir.</a:t>
            </a:r>
          </a:p>
          <a:p>
            <a:r>
              <a:rPr lang="tr-TR" dirty="0" smtClean="0"/>
              <a:t>Işının başlangıç noktası, yönü ve doğrultusu vardır.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lvl="2">
              <a:buNone/>
            </a:pPr>
            <a:r>
              <a:rPr lang="tr-TR" dirty="0" smtClean="0"/>
              <a:t>	</a:t>
            </a:r>
          </a:p>
          <a:p>
            <a:endParaRPr lang="tr-TR" dirty="0" smtClean="0"/>
          </a:p>
          <a:p>
            <a:endParaRPr lang="tr-TR" dirty="0"/>
          </a:p>
        </p:txBody>
      </p:sp>
      <p:cxnSp>
        <p:nvCxnSpPr>
          <p:cNvPr id="5" name="4 Düz Bağlayıcı"/>
          <p:cNvCxnSpPr/>
          <p:nvPr/>
        </p:nvCxnSpPr>
        <p:spPr>
          <a:xfrm>
            <a:off x="2267744" y="3429000"/>
            <a:ext cx="3816424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>
            <a:off x="2267744" y="3429000"/>
            <a:ext cx="1944216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1979712" y="3501008"/>
            <a:ext cx="216024" cy="792088"/>
          </a:xfrm>
          <a:prstGeom prst="straightConnector1">
            <a:avLst/>
          </a:prstGeom>
          <a:ln w="158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4139952" y="3573016"/>
            <a:ext cx="0" cy="648072"/>
          </a:xfrm>
          <a:prstGeom prst="straightConnector1">
            <a:avLst/>
          </a:prstGeom>
          <a:ln w="158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>
            <a:off x="1043608" y="3429000"/>
            <a:ext cx="7344816" cy="0"/>
          </a:xfrm>
          <a:prstGeom prst="line">
            <a:avLst/>
          </a:prstGeom>
          <a:ln w="15875">
            <a:solidFill>
              <a:srgbClr val="C0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Metin kutusu"/>
          <p:cNvSpPr txBox="1"/>
          <p:nvPr/>
        </p:nvSpPr>
        <p:spPr>
          <a:xfrm>
            <a:off x="6588224" y="400506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Doğrultusu</a:t>
            </a:r>
          </a:p>
        </p:txBody>
      </p:sp>
      <p:cxnSp>
        <p:nvCxnSpPr>
          <p:cNvPr id="29" name="28 Düz Ok Bağlayıcısı"/>
          <p:cNvCxnSpPr/>
          <p:nvPr/>
        </p:nvCxnSpPr>
        <p:spPr>
          <a:xfrm>
            <a:off x="6876256" y="3501008"/>
            <a:ext cx="0" cy="504056"/>
          </a:xfrm>
          <a:prstGeom prst="straightConnector1">
            <a:avLst/>
          </a:prstGeom>
          <a:ln w="158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32 Metin kutusu"/>
          <p:cNvSpPr txBox="1"/>
          <p:nvPr/>
        </p:nvSpPr>
        <p:spPr>
          <a:xfrm>
            <a:off x="3779912" y="429309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Yönü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1043608" y="429309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Başlangıç noktası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389120"/>
          </a:xfrm>
        </p:spPr>
        <p:txBody>
          <a:bodyPr/>
          <a:lstStyle/>
          <a:p>
            <a:r>
              <a:rPr lang="tr-TR" dirty="0" smtClean="0"/>
              <a:t>Işık </a:t>
            </a:r>
            <a:r>
              <a:rPr lang="tr-TR" b="1" dirty="0" smtClean="0"/>
              <a:t>her yönde </a:t>
            </a:r>
            <a:r>
              <a:rPr lang="tr-TR" dirty="0" smtClean="0"/>
              <a:t>ve </a:t>
            </a:r>
            <a:r>
              <a:rPr lang="tr-TR" b="1" dirty="0" smtClean="0"/>
              <a:t>bir doğru boyunca</a:t>
            </a:r>
            <a:r>
              <a:rPr lang="tr-TR" dirty="0" smtClean="0"/>
              <a:t> yayılmaktadır.</a:t>
            </a:r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C:\Users\user\Documents\Okul\5\4.ışıkveses\mum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420888"/>
            <a:ext cx="5023772" cy="4023020"/>
          </a:xfrm>
          <a:prstGeom prst="rect">
            <a:avLst/>
          </a:prstGeom>
          <a:noFill/>
        </p:spPr>
      </p:pic>
      <p:cxnSp>
        <p:nvCxnSpPr>
          <p:cNvPr id="6" name="5 Düz Ok Bağlayıcısı"/>
          <p:cNvCxnSpPr/>
          <p:nvPr/>
        </p:nvCxnSpPr>
        <p:spPr>
          <a:xfrm flipV="1">
            <a:off x="4716016" y="1412776"/>
            <a:ext cx="0" cy="1080120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V="1">
            <a:off x="4868416" y="1844824"/>
            <a:ext cx="639688" cy="800472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flipV="1">
            <a:off x="4932040" y="2276872"/>
            <a:ext cx="864096" cy="720080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Ok Bağlayıcısı"/>
          <p:cNvCxnSpPr/>
          <p:nvPr/>
        </p:nvCxnSpPr>
        <p:spPr>
          <a:xfrm flipH="1" flipV="1">
            <a:off x="3635896" y="2348880"/>
            <a:ext cx="792088" cy="576064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flipV="1">
            <a:off x="5004048" y="2852936"/>
            <a:ext cx="1008112" cy="360040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5004048" y="3429000"/>
            <a:ext cx="1080120" cy="0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>
            <a:off x="5004048" y="3645024"/>
            <a:ext cx="1008112" cy="288032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5004048" y="3861048"/>
            <a:ext cx="936104" cy="576064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5004048" y="4077072"/>
            <a:ext cx="648072" cy="792088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 flipH="1" flipV="1">
            <a:off x="3419872" y="2852936"/>
            <a:ext cx="936104" cy="360040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flipH="1">
            <a:off x="3347864" y="3429000"/>
            <a:ext cx="1008112" cy="0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flipH="1">
            <a:off x="3347864" y="3717032"/>
            <a:ext cx="1008112" cy="144016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flipH="1">
            <a:off x="3563888" y="3933056"/>
            <a:ext cx="864096" cy="648072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 flipH="1">
            <a:off x="4067944" y="4077072"/>
            <a:ext cx="504056" cy="864096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Düz Ok Bağlayıcısı"/>
          <p:cNvCxnSpPr/>
          <p:nvPr/>
        </p:nvCxnSpPr>
        <p:spPr>
          <a:xfrm flipH="1" flipV="1">
            <a:off x="3851920" y="1916832"/>
            <a:ext cx="720080" cy="720080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300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93987E-6 L 0.10243 -0.115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-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0259E-6 L 0.06649 -0.1211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-6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6272E-6 L -0.07865 -0.1154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5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93987E-6 L -0.09827 -0.0943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-4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6.29047E-7 L -0.10625 -0.057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" y="-2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3469E-6 L -0.11805 2.53469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88529E-6 L -0.11805 0.0212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1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951E-7 L -0.09444 0.0890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4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056E-7 L -0.05122 0.1260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6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44218E-6 L 0.07483 0.1207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6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54209E-6 L 0.10625 0.0839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4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84736E-6 L 0.11041 0.0418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2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3469E-6 L 0.12205 2.53469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6.29047E-7 L 0.13402 -0.0575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2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98612E-6 L 1.38889E-6 -0.1783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KÜÇÜK BİR BİLGİ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Işık bir doğru boyunca yayılır. Ancak yapılan deneylerde ışığın hem doğru boyunca hem de dalgalar halinde ilerlediği görülür.</a:t>
            </a:r>
          </a:p>
          <a:p>
            <a:endParaRPr lang="tr-TR" dirty="0"/>
          </a:p>
        </p:txBody>
      </p:sp>
      <p:pic>
        <p:nvPicPr>
          <p:cNvPr id="3074" name="Picture 2" descr="C:\Users\user\Documents\Okul\5\4.ışıkveses\ışı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501008"/>
            <a:ext cx="2160240" cy="864096"/>
          </a:xfrm>
          <a:prstGeom prst="rect">
            <a:avLst/>
          </a:prstGeom>
          <a:noFill/>
        </p:spPr>
      </p:pic>
      <p:pic>
        <p:nvPicPr>
          <p:cNvPr id="23" name="Picture 2" descr="C:\Users\user\Documents\Okul\5\4.ışıkveses\ışı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501008"/>
            <a:ext cx="2160240" cy="864096"/>
          </a:xfrm>
          <a:prstGeom prst="rect">
            <a:avLst/>
          </a:prstGeom>
          <a:noFill/>
        </p:spPr>
      </p:pic>
      <p:pic>
        <p:nvPicPr>
          <p:cNvPr id="24" name="Picture 2" descr="C:\Users\user\Documents\Okul\5\4.ışıkveses\ışı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501008"/>
            <a:ext cx="2160240" cy="864096"/>
          </a:xfrm>
          <a:prstGeom prst="rect">
            <a:avLst/>
          </a:prstGeom>
          <a:noFill/>
        </p:spPr>
      </p:pic>
      <p:cxnSp>
        <p:nvCxnSpPr>
          <p:cNvPr id="26" name="25 Düz Ok Bağlayıcısı"/>
          <p:cNvCxnSpPr/>
          <p:nvPr/>
        </p:nvCxnSpPr>
        <p:spPr>
          <a:xfrm>
            <a:off x="323528" y="3933056"/>
            <a:ext cx="792088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27 Metin kutusu"/>
          <p:cNvSpPr txBox="1"/>
          <p:nvPr/>
        </p:nvSpPr>
        <p:spPr>
          <a:xfrm>
            <a:off x="7127776" y="350100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Işığın Doğrultusu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Her madde ışığı geçirir mi?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2861672"/>
          </a:xfrm>
        </p:spPr>
        <p:txBody>
          <a:bodyPr/>
          <a:lstStyle/>
          <a:p>
            <a:r>
              <a:rPr lang="tr-TR" dirty="0" smtClean="0"/>
              <a:t>Işık çevremizde var olan maddelerin hepsinden geçemez.</a:t>
            </a:r>
          </a:p>
          <a:p>
            <a:r>
              <a:rPr lang="tr-TR" dirty="0" smtClean="0"/>
              <a:t>Bazı maddeler ışığı iyi geçirirken, bazıları kısmen geçirir, bazıları ise ışığı hiç geçirmez.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389120"/>
          </a:xfrm>
        </p:spPr>
        <p:txBody>
          <a:bodyPr/>
          <a:lstStyle/>
          <a:p>
            <a:r>
              <a:rPr lang="tr-TR" dirty="0" smtClean="0"/>
              <a:t>Işığı iyi geçiren maddelere </a:t>
            </a:r>
            <a:r>
              <a:rPr lang="tr-TR" b="1" dirty="0" smtClean="0"/>
              <a:t>saydam maddeler</a:t>
            </a:r>
            <a:r>
              <a:rPr lang="tr-TR" dirty="0" smtClean="0"/>
              <a:t> denir.</a:t>
            </a:r>
            <a:endParaRPr lang="tr-TR" dirty="0"/>
          </a:p>
        </p:txBody>
      </p:sp>
      <p:pic>
        <p:nvPicPr>
          <p:cNvPr id="4" name="3 Resim" descr="ca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2636912"/>
            <a:ext cx="3158419" cy="2160240"/>
          </a:xfrm>
          <a:prstGeom prst="rect">
            <a:avLst/>
          </a:prstGeom>
        </p:spPr>
      </p:pic>
      <p:pic>
        <p:nvPicPr>
          <p:cNvPr id="5" name="4 Resim" descr="suhav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2564904"/>
            <a:ext cx="3144349" cy="2358262"/>
          </a:xfrm>
          <a:prstGeom prst="rect">
            <a:avLst/>
          </a:prstGeom>
        </p:spPr>
      </p:pic>
      <p:pic>
        <p:nvPicPr>
          <p:cNvPr id="7" name="Picture 2" descr="http://3.bp.blogspot.com/-W0aTMfjob_I/UNnxlzrfixI/AAAAAAAAAOA/970ApXmK8eU/s1600/su_bardagi-83CF-DDFE-66B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348880"/>
            <a:ext cx="1949031" cy="2571768"/>
          </a:xfrm>
          <a:prstGeom prst="rect">
            <a:avLst/>
          </a:prstGeom>
          <a:noFill/>
        </p:spPr>
      </p:pic>
      <p:cxnSp>
        <p:nvCxnSpPr>
          <p:cNvPr id="9" name="8 Düz Ok Bağlayıcısı"/>
          <p:cNvCxnSpPr/>
          <p:nvPr/>
        </p:nvCxnSpPr>
        <p:spPr>
          <a:xfrm flipH="1">
            <a:off x="2123728" y="3717032"/>
            <a:ext cx="18002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Metin kutusu"/>
          <p:cNvSpPr txBox="1"/>
          <p:nvPr/>
        </p:nvSpPr>
        <p:spPr>
          <a:xfrm>
            <a:off x="1259632" y="350100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Cam</a:t>
            </a:r>
            <a:endParaRPr lang="tr-TR" dirty="0"/>
          </a:p>
        </p:txBody>
      </p:sp>
      <p:cxnSp>
        <p:nvCxnSpPr>
          <p:cNvPr id="11" name="10 Düz Ok Bağlayıcısı"/>
          <p:cNvCxnSpPr/>
          <p:nvPr/>
        </p:nvCxnSpPr>
        <p:spPr>
          <a:xfrm flipV="1">
            <a:off x="4932040" y="2060848"/>
            <a:ext cx="1152128" cy="93610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Metin kutusu"/>
          <p:cNvSpPr txBox="1"/>
          <p:nvPr/>
        </p:nvSpPr>
        <p:spPr>
          <a:xfrm>
            <a:off x="6012160" y="162880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Hava</a:t>
            </a:r>
            <a:endParaRPr lang="tr-TR" dirty="0"/>
          </a:p>
        </p:txBody>
      </p:sp>
      <p:sp>
        <p:nvSpPr>
          <p:cNvPr id="15" name="14 Metin kutusu"/>
          <p:cNvSpPr txBox="1"/>
          <p:nvPr/>
        </p:nvSpPr>
        <p:spPr>
          <a:xfrm>
            <a:off x="4716016" y="530120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Su</a:t>
            </a:r>
            <a:endParaRPr lang="tr-TR" dirty="0"/>
          </a:p>
        </p:txBody>
      </p:sp>
      <p:cxnSp>
        <p:nvCxnSpPr>
          <p:cNvPr id="16" name="15 Düz Ok Bağlayıcısı"/>
          <p:cNvCxnSpPr/>
          <p:nvPr/>
        </p:nvCxnSpPr>
        <p:spPr>
          <a:xfrm flipH="1">
            <a:off x="4932040" y="4437112"/>
            <a:ext cx="72008" cy="86409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655</TotalTime>
  <Words>543</Words>
  <Application>Microsoft Office PowerPoint</Application>
  <PresentationFormat>Ekran Gösterisi (4:3)</PresentationFormat>
  <Paragraphs>116</Paragraphs>
  <Slides>24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Akış</vt:lpstr>
      <vt:lpstr>5. SINIF 4. ÜNİTE  IŞIK</vt:lpstr>
      <vt:lpstr>IŞIK</vt:lpstr>
      <vt:lpstr>Slayt 3</vt:lpstr>
      <vt:lpstr>Slayt 4</vt:lpstr>
      <vt:lpstr>Slayt 5</vt:lpstr>
      <vt:lpstr>Slayt 6</vt:lpstr>
      <vt:lpstr>KÜÇÜK BİR BİLGİ</vt:lpstr>
      <vt:lpstr>Her madde ışığı geçirir mi?</vt:lpstr>
      <vt:lpstr>Slayt 9</vt:lpstr>
      <vt:lpstr>Slayt 10</vt:lpstr>
      <vt:lpstr>Slayt 11</vt:lpstr>
      <vt:lpstr>Slayt 12</vt:lpstr>
      <vt:lpstr>Işık geçirgenliği ortama göre değişebilir</vt:lpstr>
      <vt:lpstr>Gözümüzle göremeyeceğimiz bazı Işık türleri insan vücudundan geçebilir.</vt:lpstr>
      <vt:lpstr>TAM GÖLGE</vt:lpstr>
      <vt:lpstr>Slayt 16</vt:lpstr>
      <vt:lpstr>Işık Kaynağı Engele yaklaşırsa</vt:lpstr>
      <vt:lpstr>Engel Işık Kaynağına yaklaşırsa</vt:lpstr>
      <vt:lpstr>Engel Perdeye yaklaşırsa</vt:lpstr>
      <vt:lpstr>Perde Engele yaklaşırsa</vt:lpstr>
      <vt:lpstr>GÜNEŞ TUTULMASI</vt:lpstr>
      <vt:lpstr>Güneş Tutulması Nasıl Olur?</vt:lpstr>
      <vt:lpstr>Ay Tutulması</vt:lpstr>
      <vt:lpstr>Ay Tutulması Nasıl Olur?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ERZURUMLU İBRAHİM HAKKI ORTAOKULU ETİMESGUT-ANKARA</dc:title>
  <dc:creator>user</dc:creator>
  <cp:lastModifiedBy>user</cp:lastModifiedBy>
  <cp:revision>462</cp:revision>
  <dcterms:created xsi:type="dcterms:W3CDTF">2014-02-03T21:08:38Z</dcterms:created>
  <dcterms:modified xsi:type="dcterms:W3CDTF">2014-02-07T19:29:51Z</dcterms:modified>
</cp:coreProperties>
</file>